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6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33CC33"/>
    <a:srgbClr val="CBD195"/>
    <a:srgbClr val="DFF076"/>
    <a:srgbClr val="C6BCA0"/>
    <a:srgbClr val="CCECFF"/>
    <a:srgbClr val="FF00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3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29624-0881-43B6-844F-99BBB8D98E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959D0-B59F-4EAB-8C51-526614D42F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7957F-D3C9-4D79-BB4F-50700D0F08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2596D-803A-462B-B971-0A944EF604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DFD50-40AE-4921-B80B-A0CEAEDE64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087FF-B082-4661-90AB-D0BAD6748C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A98-EBF5-44F2-9C42-6BBC0C47B9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CD959-FB9B-4DED-A876-5DBC22C5F7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C0AB8-31B3-4178-ACEF-847F7180DC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947C8-0CEA-4C61-98B1-D78A5D17AE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032EB-ADE3-4C07-A159-217820E48D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0DCF0"/>
            </a:gs>
            <a:gs pos="100000">
              <a:srgbClr val="789BE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C9585C-6ACF-4602-9E0B-D76BA2415B2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orolewa.nytvasc2.ru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rolewa.nytvasc2.ru/index.ph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8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Freeform 10"/>
          <p:cNvSpPr>
            <a:spLocks/>
          </p:cNvSpPr>
          <p:nvPr/>
        </p:nvSpPr>
        <p:spPr bwMode="auto">
          <a:xfrm>
            <a:off x="1403350" y="3789363"/>
            <a:ext cx="288925" cy="1223962"/>
          </a:xfrm>
          <a:custGeom>
            <a:avLst/>
            <a:gdLst/>
            <a:ahLst/>
            <a:cxnLst>
              <a:cxn ang="0">
                <a:pos x="0" y="635"/>
              </a:cxn>
              <a:cxn ang="0">
                <a:pos x="136" y="635"/>
              </a:cxn>
              <a:cxn ang="0">
                <a:pos x="91" y="272"/>
              </a:cxn>
              <a:cxn ang="0">
                <a:pos x="0" y="0"/>
              </a:cxn>
            </a:cxnLst>
            <a:rect l="0" t="0" r="r" b="b"/>
            <a:pathLst>
              <a:path w="151" h="695">
                <a:moveTo>
                  <a:pt x="0" y="635"/>
                </a:moveTo>
                <a:cubicBezTo>
                  <a:pt x="60" y="665"/>
                  <a:pt x="121" y="695"/>
                  <a:pt x="136" y="635"/>
                </a:cubicBezTo>
                <a:cubicBezTo>
                  <a:pt x="151" y="575"/>
                  <a:pt x="114" y="378"/>
                  <a:pt x="91" y="272"/>
                </a:cubicBezTo>
                <a:cubicBezTo>
                  <a:pt x="68" y="166"/>
                  <a:pt x="15" y="45"/>
                  <a:pt x="0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1403350" y="3644900"/>
            <a:ext cx="508000" cy="388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2" y="317"/>
              </a:cxn>
              <a:cxn ang="0">
                <a:pos x="318" y="453"/>
              </a:cxn>
              <a:cxn ang="0">
                <a:pos x="433" y="412"/>
              </a:cxn>
              <a:cxn ang="0">
                <a:pos x="454" y="317"/>
              </a:cxn>
            </a:cxnLst>
            <a:rect l="0" t="0" r="r" b="b"/>
            <a:pathLst>
              <a:path w="456" h="469">
                <a:moveTo>
                  <a:pt x="0" y="0"/>
                </a:moveTo>
                <a:cubicBezTo>
                  <a:pt x="64" y="121"/>
                  <a:pt x="129" y="242"/>
                  <a:pt x="182" y="317"/>
                </a:cubicBezTo>
                <a:cubicBezTo>
                  <a:pt x="235" y="392"/>
                  <a:pt x="276" y="437"/>
                  <a:pt x="318" y="453"/>
                </a:cubicBezTo>
                <a:cubicBezTo>
                  <a:pt x="360" y="469"/>
                  <a:pt x="410" y="435"/>
                  <a:pt x="433" y="412"/>
                </a:cubicBezTo>
                <a:cubicBezTo>
                  <a:pt x="456" y="389"/>
                  <a:pt x="450" y="337"/>
                  <a:pt x="454" y="317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1116013" y="3357563"/>
            <a:ext cx="430212" cy="495300"/>
          </a:xfrm>
          <a:custGeom>
            <a:avLst/>
            <a:gdLst/>
            <a:ahLst/>
            <a:cxnLst>
              <a:cxn ang="0">
                <a:pos x="205" y="590"/>
              </a:cxn>
              <a:cxn ang="0">
                <a:pos x="114" y="590"/>
              </a:cxn>
              <a:cxn ang="0">
                <a:pos x="23" y="545"/>
              </a:cxn>
              <a:cxn ang="0">
                <a:pos x="23" y="409"/>
              </a:cxn>
              <a:cxn ang="0">
                <a:pos x="159" y="273"/>
              </a:cxn>
              <a:cxn ang="0">
                <a:pos x="341" y="136"/>
              </a:cxn>
              <a:cxn ang="0">
                <a:pos x="386" y="0"/>
              </a:cxn>
            </a:cxnLst>
            <a:rect l="0" t="0" r="r" b="b"/>
            <a:pathLst>
              <a:path w="386" h="597">
                <a:moveTo>
                  <a:pt x="205" y="590"/>
                </a:moveTo>
                <a:cubicBezTo>
                  <a:pt x="174" y="593"/>
                  <a:pt x="144" y="597"/>
                  <a:pt x="114" y="590"/>
                </a:cubicBezTo>
                <a:cubicBezTo>
                  <a:pt x="84" y="583"/>
                  <a:pt x="38" y="575"/>
                  <a:pt x="23" y="545"/>
                </a:cubicBezTo>
                <a:cubicBezTo>
                  <a:pt x="8" y="515"/>
                  <a:pt x="0" y="454"/>
                  <a:pt x="23" y="409"/>
                </a:cubicBezTo>
                <a:cubicBezTo>
                  <a:pt x="46" y="364"/>
                  <a:pt x="106" y="318"/>
                  <a:pt x="159" y="273"/>
                </a:cubicBezTo>
                <a:cubicBezTo>
                  <a:pt x="212" y="228"/>
                  <a:pt x="303" y="181"/>
                  <a:pt x="341" y="136"/>
                </a:cubicBezTo>
                <a:cubicBezTo>
                  <a:pt x="379" y="91"/>
                  <a:pt x="379" y="23"/>
                  <a:pt x="386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5" name="Freeform 13"/>
          <p:cNvSpPr>
            <a:spLocks/>
          </p:cNvSpPr>
          <p:nvPr/>
        </p:nvSpPr>
        <p:spPr bwMode="auto">
          <a:xfrm rot="2150259">
            <a:off x="1476375" y="2708275"/>
            <a:ext cx="574675" cy="565150"/>
          </a:xfrm>
          <a:custGeom>
            <a:avLst/>
            <a:gdLst/>
            <a:ahLst/>
            <a:cxnLst>
              <a:cxn ang="0">
                <a:pos x="23" y="66"/>
              </a:cxn>
              <a:cxn ang="0">
                <a:pos x="79" y="378"/>
              </a:cxn>
              <a:cxn ang="0">
                <a:pos x="193" y="572"/>
              </a:cxn>
              <a:cxn ang="0">
                <a:pos x="389" y="682"/>
              </a:cxn>
              <a:cxn ang="0">
                <a:pos x="511" y="572"/>
              </a:cxn>
              <a:cxn ang="0">
                <a:pos x="421" y="272"/>
              </a:cxn>
              <a:cxn ang="0">
                <a:pos x="215" y="34"/>
              </a:cxn>
              <a:cxn ang="0">
                <a:pos x="23" y="66"/>
              </a:cxn>
            </a:cxnLst>
            <a:rect l="0" t="0" r="r" b="b"/>
            <a:pathLst>
              <a:path w="516" h="682">
                <a:moveTo>
                  <a:pt x="23" y="66"/>
                </a:moveTo>
                <a:cubicBezTo>
                  <a:pt x="0" y="123"/>
                  <a:pt x="51" y="294"/>
                  <a:pt x="79" y="378"/>
                </a:cubicBezTo>
                <a:cubicBezTo>
                  <a:pt x="107" y="462"/>
                  <a:pt x="142" y="522"/>
                  <a:pt x="193" y="572"/>
                </a:cubicBezTo>
                <a:cubicBezTo>
                  <a:pt x="244" y="622"/>
                  <a:pt x="336" y="682"/>
                  <a:pt x="389" y="682"/>
                </a:cubicBezTo>
                <a:cubicBezTo>
                  <a:pt x="442" y="682"/>
                  <a:pt x="506" y="640"/>
                  <a:pt x="511" y="572"/>
                </a:cubicBezTo>
                <a:cubicBezTo>
                  <a:pt x="516" y="504"/>
                  <a:pt x="470" y="362"/>
                  <a:pt x="421" y="272"/>
                </a:cubicBezTo>
                <a:cubicBezTo>
                  <a:pt x="372" y="182"/>
                  <a:pt x="281" y="68"/>
                  <a:pt x="215" y="34"/>
                </a:cubicBezTo>
                <a:cubicBezTo>
                  <a:pt x="149" y="0"/>
                  <a:pt x="49" y="7"/>
                  <a:pt x="23" y="66"/>
                </a:cubicBezTo>
                <a:close/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 rot="1188689">
            <a:off x="2268538" y="2492375"/>
            <a:ext cx="174625" cy="542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5" y="272"/>
              </a:cxn>
              <a:cxn ang="0">
                <a:pos x="149" y="584"/>
              </a:cxn>
              <a:cxn ang="0">
                <a:pos x="115" y="646"/>
              </a:cxn>
              <a:cxn ang="0">
                <a:pos x="73" y="640"/>
              </a:cxn>
              <a:cxn ang="0">
                <a:pos x="23" y="618"/>
              </a:cxn>
              <a:cxn ang="0">
                <a:pos x="0" y="589"/>
              </a:cxn>
            </a:cxnLst>
            <a:rect l="0" t="0" r="r" b="b"/>
            <a:pathLst>
              <a:path w="157" h="655">
                <a:moveTo>
                  <a:pt x="0" y="0"/>
                </a:moveTo>
                <a:cubicBezTo>
                  <a:pt x="11" y="45"/>
                  <a:pt x="40" y="175"/>
                  <a:pt x="65" y="272"/>
                </a:cubicBezTo>
                <a:cubicBezTo>
                  <a:pt x="90" y="369"/>
                  <a:pt x="141" y="522"/>
                  <a:pt x="149" y="584"/>
                </a:cubicBezTo>
                <a:cubicBezTo>
                  <a:pt x="157" y="646"/>
                  <a:pt x="128" y="637"/>
                  <a:pt x="115" y="646"/>
                </a:cubicBezTo>
                <a:cubicBezTo>
                  <a:pt x="102" y="655"/>
                  <a:pt x="88" y="645"/>
                  <a:pt x="73" y="640"/>
                </a:cubicBezTo>
                <a:cubicBezTo>
                  <a:pt x="58" y="635"/>
                  <a:pt x="35" y="626"/>
                  <a:pt x="23" y="618"/>
                </a:cubicBezTo>
                <a:cubicBezTo>
                  <a:pt x="11" y="610"/>
                  <a:pt x="5" y="595"/>
                  <a:pt x="0" y="589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7" name="Freeform 15"/>
          <p:cNvSpPr>
            <a:spLocks/>
          </p:cNvSpPr>
          <p:nvPr/>
        </p:nvSpPr>
        <p:spPr bwMode="auto">
          <a:xfrm>
            <a:off x="1979613" y="2205038"/>
            <a:ext cx="673100" cy="417512"/>
          </a:xfrm>
          <a:custGeom>
            <a:avLst/>
            <a:gdLst/>
            <a:ahLst/>
            <a:cxnLst>
              <a:cxn ang="0">
                <a:pos x="190" y="411"/>
              </a:cxn>
              <a:cxn ang="0">
                <a:pos x="188" y="460"/>
              </a:cxn>
              <a:cxn ang="0">
                <a:pos x="136" y="502"/>
              </a:cxn>
              <a:cxn ang="0">
                <a:pos x="54" y="456"/>
              </a:cxn>
              <a:cxn ang="0">
                <a:pos x="8" y="275"/>
              </a:cxn>
              <a:cxn ang="0">
                <a:pos x="99" y="94"/>
              </a:cxn>
              <a:cxn ang="0">
                <a:pos x="296" y="8"/>
              </a:cxn>
              <a:cxn ang="0">
                <a:pos x="507" y="48"/>
              </a:cxn>
              <a:cxn ang="0">
                <a:pos x="598" y="230"/>
              </a:cxn>
              <a:cxn ang="0">
                <a:pos x="544" y="396"/>
              </a:cxn>
              <a:cxn ang="0">
                <a:pos x="462" y="411"/>
              </a:cxn>
              <a:cxn ang="0">
                <a:pos x="422" y="348"/>
              </a:cxn>
              <a:cxn ang="0">
                <a:pos x="417" y="275"/>
              </a:cxn>
            </a:cxnLst>
            <a:rect l="0" t="0" r="r" b="b"/>
            <a:pathLst>
              <a:path w="604" h="503">
                <a:moveTo>
                  <a:pt x="190" y="411"/>
                </a:moveTo>
                <a:cubicBezTo>
                  <a:pt x="190" y="419"/>
                  <a:pt x="197" y="445"/>
                  <a:pt x="188" y="460"/>
                </a:cubicBezTo>
                <a:cubicBezTo>
                  <a:pt x="179" y="475"/>
                  <a:pt x="158" y="503"/>
                  <a:pt x="136" y="502"/>
                </a:cubicBezTo>
                <a:cubicBezTo>
                  <a:pt x="114" y="501"/>
                  <a:pt x="75" y="494"/>
                  <a:pt x="54" y="456"/>
                </a:cubicBezTo>
                <a:cubicBezTo>
                  <a:pt x="33" y="418"/>
                  <a:pt x="0" y="335"/>
                  <a:pt x="8" y="275"/>
                </a:cubicBezTo>
                <a:cubicBezTo>
                  <a:pt x="16" y="215"/>
                  <a:pt x="51" y="138"/>
                  <a:pt x="99" y="94"/>
                </a:cubicBezTo>
                <a:cubicBezTo>
                  <a:pt x="147" y="50"/>
                  <a:pt x="228" y="16"/>
                  <a:pt x="296" y="8"/>
                </a:cubicBezTo>
                <a:cubicBezTo>
                  <a:pt x="364" y="0"/>
                  <a:pt x="457" y="11"/>
                  <a:pt x="507" y="48"/>
                </a:cubicBezTo>
                <a:cubicBezTo>
                  <a:pt x="557" y="85"/>
                  <a:pt x="592" y="172"/>
                  <a:pt x="598" y="230"/>
                </a:cubicBezTo>
                <a:cubicBezTo>
                  <a:pt x="604" y="288"/>
                  <a:pt x="567" y="366"/>
                  <a:pt x="544" y="396"/>
                </a:cubicBezTo>
                <a:cubicBezTo>
                  <a:pt x="521" y="426"/>
                  <a:pt x="482" y="419"/>
                  <a:pt x="462" y="411"/>
                </a:cubicBezTo>
                <a:cubicBezTo>
                  <a:pt x="442" y="403"/>
                  <a:pt x="429" y="371"/>
                  <a:pt x="422" y="348"/>
                </a:cubicBezTo>
                <a:cubicBezTo>
                  <a:pt x="415" y="325"/>
                  <a:pt x="418" y="290"/>
                  <a:pt x="417" y="275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0" name="Freeform 28"/>
          <p:cNvSpPr>
            <a:spLocks/>
          </p:cNvSpPr>
          <p:nvPr/>
        </p:nvSpPr>
        <p:spPr bwMode="auto">
          <a:xfrm>
            <a:off x="2771775" y="-242888"/>
            <a:ext cx="4679950" cy="7343776"/>
          </a:xfrm>
          <a:custGeom>
            <a:avLst/>
            <a:gdLst/>
            <a:ahLst/>
            <a:cxnLst>
              <a:cxn ang="0">
                <a:pos x="0" y="4626"/>
              </a:cxn>
              <a:cxn ang="0">
                <a:pos x="181" y="3901"/>
              </a:cxn>
              <a:cxn ang="0">
                <a:pos x="499" y="3492"/>
              </a:cxn>
              <a:cxn ang="0">
                <a:pos x="816" y="3765"/>
              </a:cxn>
              <a:cxn ang="0">
                <a:pos x="1134" y="3447"/>
              </a:cxn>
              <a:cxn ang="0">
                <a:pos x="1406" y="2903"/>
              </a:cxn>
              <a:cxn ang="0">
                <a:pos x="1582" y="3115"/>
              </a:cxn>
              <a:cxn ang="0">
                <a:pos x="1765" y="3920"/>
              </a:cxn>
              <a:cxn ang="0">
                <a:pos x="2112" y="4267"/>
              </a:cxn>
              <a:cxn ang="0">
                <a:pos x="2405" y="3856"/>
              </a:cxn>
              <a:cxn ang="0">
                <a:pos x="2624" y="3134"/>
              </a:cxn>
              <a:cxn ang="0">
                <a:pos x="2767" y="1995"/>
              </a:cxn>
              <a:cxn ang="0">
                <a:pos x="2948" y="0"/>
              </a:cxn>
            </a:cxnLst>
            <a:rect l="0" t="0" r="r" b="b"/>
            <a:pathLst>
              <a:path w="2948" h="4626">
                <a:moveTo>
                  <a:pt x="0" y="4626"/>
                </a:moveTo>
                <a:cubicBezTo>
                  <a:pt x="49" y="4358"/>
                  <a:pt x="98" y="4090"/>
                  <a:pt x="181" y="3901"/>
                </a:cubicBezTo>
                <a:cubicBezTo>
                  <a:pt x="264" y="3712"/>
                  <a:pt x="393" y="3515"/>
                  <a:pt x="499" y="3492"/>
                </a:cubicBezTo>
                <a:cubicBezTo>
                  <a:pt x="605" y="3469"/>
                  <a:pt x="710" y="3772"/>
                  <a:pt x="816" y="3765"/>
                </a:cubicBezTo>
                <a:cubicBezTo>
                  <a:pt x="922" y="3758"/>
                  <a:pt x="1036" y="3591"/>
                  <a:pt x="1134" y="3447"/>
                </a:cubicBezTo>
                <a:cubicBezTo>
                  <a:pt x="1232" y="3303"/>
                  <a:pt x="1332" y="2958"/>
                  <a:pt x="1406" y="2903"/>
                </a:cubicBezTo>
                <a:cubicBezTo>
                  <a:pt x="1480" y="2848"/>
                  <a:pt x="1522" y="2946"/>
                  <a:pt x="1582" y="3115"/>
                </a:cubicBezTo>
                <a:cubicBezTo>
                  <a:pt x="1642" y="3284"/>
                  <a:pt x="1677" y="3728"/>
                  <a:pt x="1765" y="3920"/>
                </a:cubicBezTo>
                <a:cubicBezTo>
                  <a:pt x="1853" y="4112"/>
                  <a:pt x="2005" y="4278"/>
                  <a:pt x="2112" y="4267"/>
                </a:cubicBezTo>
                <a:cubicBezTo>
                  <a:pt x="2219" y="4256"/>
                  <a:pt x="2320" y="4045"/>
                  <a:pt x="2405" y="3856"/>
                </a:cubicBezTo>
                <a:cubicBezTo>
                  <a:pt x="2490" y="3667"/>
                  <a:pt x="2564" y="3444"/>
                  <a:pt x="2624" y="3134"/>
                </a:cubicBezTo>
                <a:cubicBezTo>
                  <a:pt x="2684" y="2824"/>
                  <a:pt x="2713" y="2517"/>
                  <a:pt x="2767" y="1995"/>
                </a:cubicBezTo>
                <a:cubicBezTo>
                  <a:pt x="2821" y="1473"/>
                  <a:pt x="2918" y="332"/>
                  <a:pt x="2948" y="0"/>
                </a:cubicBezTo>
              </a:path>
            </a:pathLst>
          </a:custGeom>
          <a:noFill/>
          <a:ln w="38100" cmpd="sng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2" name="Freeform 30"/>
          <p:cNvSpPr>
            <a:spLocks/>
          </p:cNvSpPr>
          <p:nvPr/>
        </p:nvSpPr>
        <p:spPr bwMode="auto">
          <a:xfrm>
            <a:off x="7667625" y="-436563"/>
            <a:ext cx="1584325" cy="5953126"/>
          </a:xfrm>
          <a:custGeom>
            <a:avLst/>
            <a:gdLst/>
            <a:ahLst/>
            <a:cxnLst>
              <a:cxn ang="0">
                <a:pos x="0" y="122"/>
              </a:cxn>
              <a:cxn ang="0">
                <a:pos x="46" y="212"/>
              </a:cxn>
              <a:cxn ang="0">
                <a:pos x="137" y="1392"/>
              </a:cxn>
              <a:cxn ang="0">
                <a:pos x="454" y="3206"/>
              </a:cxn>
              <a:cxn ang="0">
                <a:pos x="726" y="2843"/>
              </a:cxn>
              <a:cxn ang="0">
                <a:pos x="862" y="2934"/>
              </a:cxn>
              <a:cxn ang="0">
                <a:pos x="998" y="3750"/>
              </a:cxn>
            </a:cxnLst>
            <a:rect l="0" t="0" r="r" b="b"/>
            <a:pathLst>
              <a:path w="998" h="3750">
                <a:moveTo>
                  <a:pt x="0" y="122"/>
                </a:moveTo>
                <a:cubicBezTo>
                  <a:pt x="11" y="61"/>
                  <a:pt x="23" y="0"/>
                  <a:pt x="46" y="212"/>
                </a:cubicBezTo>
                <a:cubicBezTo>
                  <a:pt x="69" y="424"/>
                  <a:pt x="69" y="893"/>
                  <a:pt x="137" y="1392"/>
                </a:cubicBezTo>
                <a:cubicBezTo>
                  <a:pt x="205" y="1891"/>
                  <a:pt x="356" y="2964"/>
                  <a:pt x="454" y="3206"/>
                </a:cubicBezTo>
                <a:cubicBezTo>
                  <a:pt x="552" y="3448"/>
                  <a:pt x="658" y="2888"/>
                  <a:pt x="726" y="2843"/>
                </a:cubicBezTo>
                <a:cubicBezTo>
                  <a:pt x="794" y="2798"/>
                  <a:pt x="817" y="2783"/>
                  <a:pt x="862" y="2934"/>
                </a:cubicBezTo>
                <a:cubicBezTo>
                  <a:pt x="907" y="3085"/>
                  <a:pt x="952" y="3417"/>
                  <a:pt x="998" y="3750"/>
                </a:cubicBezTo>
              </a:path>
            </a:pathLst>
          </a:custGeom>
          <a:noFill/>
          <a:ln w="38100" cmpd="sng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1" name="Line 59"/>
          <p:cNvSpPr>
            <a:spLocks noChangeShapeType="1"/>
          </p:cNvSpPr>
          <p:nvPr/>
        </p:nvSpPr>
        <p:spPr bwMode="auto">
          <a:xfrm>
            <a:off x="2773363" y="3925888"/>
            <a:ext cx="6423025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2" name="Freeform 60"/>
          <p:cNvSpPr>
            <a:spLocks/>
          </p:cNvSpPr>
          <p:nvPr/>
        </p:nvSpPr>
        <p:spPr bwMode="auto">
          <a:xfrm>
            <a:off x="5732463" y="7938"/>
            <a:ext cx="1587" cy="6826250"/>
          </a:xfrm>
          <a:custGeom>
            <a:avLst/>
            <a:gdLst/>
            <a:ahLst/>
            <a:cxnLst>
              <a:cxn ang="0">
                <a:pos x="0" y="3790"/>
              </a:cxn>
              <a:cxn ang="0">
                <a:pos x="0" y="0"/>
              </a:cxn>
            </a:cxnLst>
            <a:rect l="0" t="0" r="r" b="b"/>
            <a:pathLst>
              <a:path w="1" h="3790">
                <a:moveTo>
                  <a:pt x="0" y="3790"/>
                </a:moveTo>
                <a:lnTo>
                  <a:pt x="0" y="0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3" name="Freeform 61"/>
          <p:cNvSpPr>
            <a:spLocks/>
          </p:cNvSpPr>
          <p:nvPr/>
        </p:nvSpPr>
        <p:spPr bwMode="auto">
          <a:xfrm>
            <a:off x="2774950" y="4657725"/>
            <a:ext cx="6392863" cy="3175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3612" y="0"/>
              </a:cxn>
            </a:cxnLst>
            <a:rect l="0" t="0" r="r" b="b"/>
            <a:pathLst>
              <a:path w="3612" h="1">
                <a:moveTo>
                  <a:pt x="0" y="1"/>
                </a:moveTo>
                <a:lnTo>
                  <a:pt x="361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4" name="Freeform 62"/>
          <p:cNvSpPr>
            <a:spLocks/>
          </p:cNvSpPr>
          <p:nvPr/>
        </p:nvSpPr>
        <p:spPr bwMode="auto">
          <a:xfrm>
            <a:off x="2774950" y="657225"/>
            <a:ext cx="64103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22" y="1"/>
              </a:cxn>
            </a:cxnLst>
            <a:rect l="0" t="0" r="r" b="b"/>
            <a:pathLst>
              <a:path w="3622" h="1">
                <a:moveTo>
                  <a:pt x="0" y="0"/>
                </a:moveTo>
                <a:lnTo>
                  <a:pt x="3622" y="1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5" name="Freeform 63"/>
          <p:cNvSpPr>
            <a:spLocks/>
          </p:cNvSpPr>
          <p:nvPr/>
        </p:nvSpPr>
        <p:spPr bwMode="auto">
          <a:xfrm>
            <a:off x="2774950" y="1295400"/>
            <a:ext cx="6410325" cy="15875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3622" y="0"/>
              </a:cxn>
            </a:cxnLst>
            <a:rect l="0" t="0" r="r" b="b"/>
            <a:pathLst>
              <a:path w="3622" h="9">
                <a:moveTo>
                  <a:pt x="0" y="9"/>
                </a:moveTo>
                <a:lnTo>
                  <a:pt x="362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6" name="Freeform 64"/>
          <p:cNvSpPr>
            <a:spLocks/>
          </p:cNvSpPr>
          <p:nvPr/>
        </p:nvSpPr>
        <p:spPr bwMode="auto">
          <a:xfrm>
            <a:off x="2774950" y="1947863"/>
            <a:ext cx="6410325" cy="15875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3622" y="0"/>
              </a:cxn>
            </a:cxnLst>
            <a:rect l="0" t="0" r="r" b="b"/>
            <a:pathLst>
              <a:path w="3622" h="9">
                <a:moveTo>
                  <a:pt x="0" y="9"/>
                </a:moveTo>
                <a:lnTo>
                  <a:pt x="362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7" name="Freeform 65"/>
          <p:cNvSpPr>
            <a:spLocks/>
          </p:cNvSpPr>
          <p:nvPr/>
        </p:nvSpPr>
        <p:spPr bwMode="auto">
          <a:xfrm>
            <a:off x="2774950" y="2601913"/>
            <a:ext cx="6392863" cy="15875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3612" y="0"/>
              </a:cxn>
            </a:cxnLst>
            <a:rect l="0" t="0" r="r" b="b"/>
            <a:pathLst>
              <a:path w="3612" h="9">
                <a:moveTo>
                  <a:pt x="0" y="9"/>
                </a:moveTo>
                <a:lnTo>
                  <a:pt x="361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8" name="Freeform 66"/>
          <p:cNvSpPr>
            <a:spLocks/>
          </p:cNvSpPr>
          <p:nvPr/>
        </p:nvSpPr>
        <p:spPr bwMode="auto">
          <a:xfrm>
            <a:off x="2774950" y="3270250"/>
            <a:ext cx="6392863" cy="1588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3612" y="0"/>
              </a:cxn>
            </a:cxnLst>
            <a:rect l="0" t="0" r="r" b="b"/>
            <a:pathLst>
              <a:path w="3612" h="1">
                <a:moveTo>
                  <a:pt x="0" y="1"/>
                </a:moveTo>
                <a:lnTo>
                  <a:pt x="361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9" name="Freeform 67"/>
          <p:cNvSpPr>
            <a:spLocks/>
          </p:cNvSpPr>
          <p:nvPr/>
        </p:nvSpPr>
        <p:spPr bwMode="auto">
          <a:xfrm>
            <a:off x="2774950" y="5395913"/>
            <a:ext cx="6345238" cy="1587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3585" y="0"/>
              </a:cxn>
            </a:cxnLst>
            <a:rect l="0" t="0" r="r" b="b"/>
            <a:pathLst>
              <a:path w="3585" h="1">
                <a:moveTo>
                  <a:pt x="0" y="1"/>
                </a:moveTo>
                <a:lnTo>
                  <a:pt x="3585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0" name="Freeform 68"/>
          <p:cNvSpPr>
            <a:spLocks/>
          </p:cNvSpPr>
          <p:nvPr/>
        </p:nvSpPr>
        <p:spPr bwMode="auto">
          <a:xfrm>
            <a:off x="2774950" y="6199188"/>
            <a:ext cx="6361113" cy="14287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594" y="0"/>
              </a:cxn>
            </a:cxnLst>
            <a:rect l="0" t="0" r="r" b="b"/>
            <a:pathLst>
              <a:path w="3594" h="8">
                <a:moveTo>
                  <a:pt x="0" y="8"/>
                </a:moveTo>
                <a:lnTo>
                  <a:pt x="3594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1" name="Freeform 69"/>
          <p:cNvSpPr>
            <a:spLocks/>
          </p:cNvSpPr>
          <p:nvPr/>
        </p:nvSpPr>
        <p:spPr bwMode="auto">
          <a:xfrm>
            <a:off x="2774950" y="6867525"/>
            <a:ext cx="64262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1" y="1"/>
              </a:cxn>
            </a:cxnLst>
            <a:rect l="0" t="0" r="r" b="b"/>
            <a:pathLst>
              <a:path w="3631" h="1">
                <a:moveTo>
                  <a:pt x="0" y="0"/>
                </a:moveTo>
                <a:lnTo>
                  <a:pt x="3631" y="1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2" name="Freeform 70"/>
          <p:cNvSpPr>
            <a:spLocks/>
          </p:cNvSpPr>
          <p:nvPr/>
        </p:nvSpPr>
        <p:spPr bwMode="auto">
          <a:xfrm>
            <a:off x="2774950" y="-11113"/>
            <a:ext cx="6392863" cy="14288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612" y="0"/>
              </a:cxn>
            </a:cxnLst>
            <a:rect l="0" t="0" r="r" b="b"/>
            <a:pathLst>
              <a:path w="3612" h="8">
                <a:moveTo>
                  <a:pt x="0" y="8"/>
                </a:moveTo>
                <a:lnTo>
                  <a:pt x="3612" y="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3" name="Freeform 71"/>
          <p:cNvSpPr>
            <a:spLocks/>
          </p:cNvSpPr>
          <p:nvPr/>
        </p:nvSpPr>
        <p:spPr bwMode="auto">
          <a:xfrm>
            <a:off x="2771775" y="-11113"/>
            <a:ext cx="4763" cy="6878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" y="3818"/>
              </a:cxn>
            </a:cxnLst>
            <a:rect l="0" t="0" r="r" b="b"/>
            <a:pathLst>
              <a:path w="3" h="3818">
                <a:moveTo>
                  <a:pt x="0" y="0"/>
                </a:moveTo>
                <a:lnTo>
                  <a:pt x="3" y="381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4" name="Freeform 72"/>
          <p:cNvSpPr>
            <a:spLocks/>
          </p:cNvSpPr>
          <p:nvPr/>
        </p:nvSpPr>
        <p:spPr bwMode="auto">
          <a:xfrm>
            <a:off x="3544888" y="-11113"/>
            <a:ext cx="33337" cy="6878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" y="3818"/>
              </a:cxn>
            </a:cxnLst>
            <a:rect l="0" t="0" r="r" b="b"/>
            <a:pathLst>
              <a:path w="19" h="3818">
                <a:moveTo>
                  <a:pt x="0" y="0"/>
                </a:moveTo>
                <a:lnTo>
                  <a:pt x="19" y="381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5" name="Freeform 73"/>
          <p:cNvSpPr>
            <a:spLocks/>
          </p:cNvSpPr>
          <p:nvPr/>
        </p:nvSpPr>
        <p:spPr bwMode="auto">
          <a:xfrm>
            <a:off x="4284663" y="-26988"/>
            <a:ext cx="15875" cy="68945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" y="3827"/>
              </a:cxn>
            </a:cxnLst>
            <a:rect l="0" t="0" r="r" b="b"/>
            <a:pathLst>
              <a:path w="9" h="3827">
                <a:moveTo>
                  <a:pt x="0" y="0"/>
                </a:moveTo>
                <a:lnTo>
                  <a:pt x="9" y="3827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6" name="Freeform 74"/>
          <p:cNvSpPr>
            <a:spLocks/>
          </p:cNvSpPr>
          <p:nvPr/>
        </p:nvSpPr>
        <p:spPr bwMode="auto">
          <a:xfrm>
            <a:off x="5024438" y="-11113"/>
            <a:ext cx="1587" cy="6878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818"/>
              </a:cxn>
            </a:cxnLst>
            <a:rect l="0" t="0" r="r" b="b"/>
            <a:pathLst>
              <a:path w="1" h="3818">
                <a:moveTo>
                  <a:pt x="0" y="0"/>
                </a:moveTo>
                <a:lnTo>
                  <a:pt x="0" y="381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7" name="Freeform 75"/>
          <p:cNvSpPr>
            <a:spLocks/>
          </p:cNvSpPr>
          <p:nvPr/>
        </p:nvSpPr>
        <p:spPr bwMode="auto">
          <a:xfrm>
            <a:off x="6454775" y="-11113"/>
            <a:ext cx="14288" cy="6878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3818"/>
              </a:cxn>
            </a:cxnLst>
            <a:rect l="0" t="0" r="r" b="b"/>
            <a:pathLst>
              <a:path w="8" h="3818">
                <a:moveTo>
                  <a:pt x="0" y="0"/>
                </a:moveTo>
                <a:lnTo>
                  <a:pt x="8" y="381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8" name="Freeform 76"/>
          <p:cNvSpPr>
            <a:spLocks/>
          </p:cNvSpPr>
          <p:nvPr/>
        </p:nvSpPr>
        <p:spPr bwMode="auto">
          <a:xfrm>
            <a:off x="7178675" y="7938"/>
            <a:ext cx="12700" cy="6859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3808"/>
              </a:cxn>
            </a:cxnLst>
            <a:rect l="0" t="0" r="r" b="b"/>
            <a:pathLst>
              <a:path w="7" h="3808">
                <a:moveTo>
                  <a:pt x="0" y="0"/>
                </a:moveTo>
                <a:lnTo>
                  <a:pt x="7" y="380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49" name="Freeform 77"/>
          <p:cNvSpPr>
            <a:spLocks/>
          </p:cNvSpPr>
          <p:nvPr/>
        </p:nvSpPr>
        <p:spPr bwMode="auto">
          <a:xfrm>
            <a:off x="7902575" y="-11113"/>
            <a:ext cx="12700" cy="6878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3818"/>
              </a:cxn>
            </a:cxnLst>
            <a:rect l="0" t="0" r="r" b="b"/>
            <a:pathLst>
              <a:path w="7" h="3818">
                <a:moveTo>
                  <a:pt x="0" y="0"/>
                </a:moveTo>
                <a:lnTo>
                  <a:pt x="7" y="3818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0" name="Freeform 78"/>
          <p:cNvSpPr>
            <a:spLocks/>
          </p:cNvSpPr>
          <p:nvPr/>
        </p:nvSpPr>
        <p:spPr bwMode="auto">
          <a:xfrm>
            <a:off x="8626475" y="-26988"/>
            <a:ext cx="15875" cy="6911976"/>
          </a:xfrm>
          <a:custGeom>
            <a:avLst/>
            <a:gdLst/>
            <a:ahLst/>
            <a:cxnLst>
              <a:cxn ang="0">
                <a:pos x="9" y="0"/>
              </a:cxn>
              <a:cxn ang="0">
                <a:pos x="0" y="3837"/>
              </a:cxn>
            </a:cxnLst>
            <a:rect l="0" t="0" r="r" b="b"/>
            <a:pathLst>
              <a:path w="9" h="3837">
                <a:moveTo>
                  <a:pt x="9" y="0"/>
                </a:moveTo>
                <a:lnTo>
                  <a:pt x="0" y="3837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1" name="Freeform 79"/>
          <p:cNvSpPr>
            <a:spLocks/>
          </p:cNvSpPr>
          <p:nvPr/>
        </p:nvSpPr>
        <p:spPr bwMode="auto">
          <a:xfrm>
            <a:off x="9190038" y="3175"/>
            <a:ext cx="6350" cy="6811963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3781"/>
              </a:cxn>
            </a:cxnLst>
            <a:rect l="0" t="0" r="r" b="b"/>
            <a:pathLst>
              <a:path w="3" h="3781">
                <a:moveTo>
                  <a:pt x="3" y="0"/>
                </a:moveTo>
                <a:lnTo>
                  <a:pt x="0" y="3781"/>
                </a:lnTo>
              </a:path>
            </a:pathLst>
          </a:custGeom>
          <a:noFill/>
          <a:ln w="1270" cmpd="sng">
            <a:solidFill>
              <a:schemeClr val="bg2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8875713" y="4006850"/>
            <a:ext cx="881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bg2"/>
                </a:solidFill>
                <a:latin typeface="Arial Black" pitchFamily="34" charset="0"/>
              </a:rPr>
              <a:t>Х</a:t>
            </a:r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5824538" y="3175"/>
            <a:ext cx="881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Black" pitchFamily="34" charset="0"/>
              </a:rPr>
              <a:t>Y</a:t>
            </a:r>
            <a:endParaRPr lang="ru-RU">
              <a:solidFill>
                <a:schemeClr val="bg2"/>
              </a:solidFill>
              <a:latin typeface="Arial Black" pitchFamily="34" charset="0"/>
            </a:endParaRPr>
          </a:p>
        </p:txBody>
      </p:sp>
      <p:sp>
        <p:nvSpPr>
          <p:cNvPr id="3154" name="Text Box 82"/>
          <p:cNvSpPr txBox="1">
            <a:spLocks noChangeArrowheads="1"/>
          </p:cNvSpPr>
          <p:nvPr/>
        </p:nvSpPr>
        <p:spPr bwMode="auto">
          <a:xfrm>
            <a:off x="5343525" y="3925888"/>
            <a:ext cx="881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Black" pitchFamily="34" charset="0"/>
              </a:rPr>
              <a:t>0</a:t>
            </a:r>
            <a:endParaRPr lang="ru-RU">
              <a:solidFill>
                <a:schemeClr val="bg2"/>
              </a:solidFill>
              <a:latin typeface="Arial Black" pitchFamily="34" charset="0"/>
            </a:endParaRPr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2771775" y="2044700"/>
            <a:ext cx="249238" cy="736600"/>
          </a:xfrm>
          <a:custGeom>
            <a:avLst/>
            <a:gdLst/>
            <a:ahLst/>
            <a:cxnLst>
              <a:cxn ang="0">
                <a:pos x="0" y="437"/>
              </a:cxn>
              <a:cxn ang="0">
                <a:pos x="95" y="437"/>
              </a:cxn>
              <a:cxn ang="0">
                <a:pos x="145" y="272"/>
              </a:cxn>
              <a:cxn ang="0">
                <a:pos x="157" y="0"/>
              </a:cxn>
            </a:cxnLst>
            <a:rect l="0" t="0" r="r" b="b"/>
            <a:pathLst>
              <a:path w="157" h="464">
                <a:moveTo>
                  <a:pt x="0" y="437"/>
                </a:moveTo>
                <a:cubicBezTo>
                  <a:pt x="42" y="452"/>
                  <a:pt x="71" y="464"/>
                  <a:pt x="95" y="437"/>
                </a:cubicBezTo>
                <a:cubicBezTo>
                  <a:pt x="119" y="410"/>
                  <a:pt x="135" y="345"/>
                  <a:pt x="145" y="272"/>
                </a:cubicBezTo>
                <a:cubicBezTo>
                  <a:pt x="155" y="199"/>
                  <a:pt x="155" y="57"/>
                  <a:pt x="157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9" name="Freeform 17"/>
          <p:cNvSpPr>
            <a:spLocks/>
          </p:cNvSpPr>
          <p:nvPr/>
        </p:nvSpPr>
        <p:spPr bwMode="auto">
          <a:xfrm>
            <a:off x="3284538" y="1941513"/>
            <a:ext cx="396875" cy="638175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15" y="301"/>
              </a:cxn>
              <a:cxn ang="0">
                <a:pos x="115" y="402"/>
              </a:cxn>
              <a:cxn ang="0">
                <a:pos x="228" y="304"/>
              </a:cxn>
              <a:cxn ang="0">
                <a:pos x="245" y="241"/>
              </a:cxn>
            </a:cxnLst>
            <a:rect l="0" t="0" r="r" b="b"/>
            <a:pathLst>
              <a:path w="250" h="402">
                <a:moveTo>
                  <a:pt x="24" y="0"/>
                </a:moveTo>
                <a:cubicBezTo>
                  <a:pt x="23" y="50"/>
                  <a:pt x="0" y="234"/>
                  <a:pt x="15" y="301"/>
                </a:cubicBezTo>
                <a:cubicBezTo>
                  <a:pt x="30" y="368"/>
                  <a:pt x="80" y="402"/>
                  <a:pt x="115" y="402"/>
                </a:cubicBezTo>
                <a:cubicBezTo>
                  <a:pt x="150" y="402"/>
                  <a:pt x="206" y="331"/>
                  <a:pt x="228" y="304"/>
                </a:cubicBezTo>
                <a:cubicBezTo>
                  <a:pt x="250" y="277"/>
                  <a:pt x="241" y="254"/>
                  <a:pt x="245" y="241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0" name="Freeform 18"/>
          <p:cNvSpPr>
            <a:spLocks/>
          </p:cNvSpPr>
          <p:nvPr/>
        </p:nvSpPr>
        <p:spPr bwMode="auto">
          <a:xfrm>
            <a:off x="2800350" y="1865313"/>
            <a:ext cx="715963" cy="276225"/>
          </a:xfrm>
          <a:custGeom>
            <a:avLst/>
            <a:gdLst/>
            <a:ahLst/>
            <a:cxnLst>
              <a:cxn ang="0">
                <a:pos x="77" y="174"/>
              </a:cxn>
              <a:cxn ang="0">
                <a:pos x="7" y="143"/>
              </a:cxn>
              <a:cxn ang="0">
                <a:pos x="35" y="61"/>
              </a:cxn>
              <a:cxn ang="0">
                <a:pos x="173" y="45"/>
              </a:cxn>
              <a:cxn ang="0">
                <a:pos x="264" y="53"/>
              </a:cxn>
              <a:cxn ang="0">
                <a:pos x="362" y="40"/>
              </a:cxn>
              <a:cxn ang="0">
                <a:pos x="451" y="0"/>
              </a:cxn>
            </a:cxnLst>
            <a:rect l="0" t="0" r="r" b="b"/>
            <a:pathLst>
              <a:path w="451" h="174">
                <a:moveTo>
                  <a:pt x="77" y="174"/>
                </a:moveTo>
                <a:cubicBezTo>
                  <a:pt x="65" y="169"/>
                  <a:pt x="14" y="162"/>
                  <a:pt x="7" y="143"/>
                </a:cubicBezTo>
                <a:cubicBezTo>
                  <a:pt x="0" y="124"/>
                  <a:pt x="8" y="77"/>
                  <a:pt x="35" y="61"/>
                </a:cubicBezTo>
                <a:cubicBezTo>
                  <a:pt x="62" y="45"/>
                  <a:pt x="135" y="46"/>
                  <a:pt x="173" y="45"/>
                </a:cubicBezTo>
                <a:cubicBezTo>
                  <a:pt x="211" y="44"/>
                  <a:pt x="233" y="54"/>
                  <a:pt x="264" y="53"/>
                </a:cubicBezTo>
                <a:cubicBezTo>
                  <a:pt x="296" y="51"/>
                  <a:pt x="330" y="48"/>
                  <a:pt x="362" y="40"/>
                </a:cubicBezTo>
                <a:cubicBezTo>
                  <a:pt x="393" y="30"/>
                  <a:pt x="436" y="8"/>
                  <a:pt x="451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3186113" y="1984375"/>
            <a:ext cx="0" cy="647700"/>
          </a:xfrm>
          <a:prstGeom prst="line">
            <a:avLst/>
          </a:prstGeom>
          <a:noFill/>
          <a:ln w="28575">
            <a:solidFill>
              <a:srgbClr val="C347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2" name="Freeform 20"/>
          <p:cNvSpPr>
            <a:spLocks/>
          </p:cNvSpPr>
          <p:nvPr/>
        </p:nvSpPr>
        <p:spPr bwMode="auto">
          <a:xfrm>
            <a:off x="3940175" y="1993900"/>
            <a:ext cx="271463" cy="714375"/>
          </a:xfrm>
          <a:custGeom>
            <a:avLst/>
            <a:gdLst/>
            <a:ahLst/>
            <a:cxnLst>
              <a:cxn ang="0">
                <a:pos x="115" y="0"/>
              </a:cxn>
              <a:cxn ang="0">
                <a:pos x="164" y="173"/>
              </a:cxn>
              <a:cxn ang="0">
                <a:pos x="151" y="298"/>
              </a:cxn>
              <a:cxn ang="0">
                <a:pos x="42" y="325"/>
              </a:cxn>
              <a:cxn ang="0">
                <a:pos x="0" y="282"/>
              </a:cxn>
            </a:cxnLst>
            <a:rect l="0" t="0" r="r" b="b"/>
            <a:pathLst>
              <a:path w="171" h="328">
                <a:moveTo>
                  <a:pt x="115" y="0"/>
                </a:moveTo>
                <a:cubicBezTo>
                  <a:pt x="128" y="54"/>
                  <a:pt x="158" y="123"/>
                  <a:pt x="164" y="173"/>
                </a:cubicBezTo>
                <a:cubicBezTo>
                  <a:pt x="170" y="223"/>
                  <a:pt x="171" y="273"/>
                  <a:pt x="151" y="298"/>
                </a:cubicBezTo>
                <a:cubicBezTo>
                  <a:pt x="131" y="323"/>
                  <a:pt x="67" y="328"/>
                  <a:pt x="42" y="325"/>
                </a:cubicBezTo>
                <a:cubicBezTo>
                  <a:pt x="17" y="322"/>
                  <a:pt x="5" y="292"/>
                  <a:pt x="0" y="282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3" name="Freeform 21"/>
          <p:cNvSpPr>
            <a:spLocks/>
          </p:cNvSpPr>
          <p:nvPr/>
        </p:nvSpPr>
        <p:spPr bwMode="auto">
          <a:xfrm>
            <a:off x="3851275" y="1771650"/>
            <a:ext cx="655638" cy="436563"/>
          </a:xfrm>
          <a:custGeom>
            <a:avLst/>
            <a:gdLst/>
            <a:ahLst/>
            <a:cxnLst>
              <a:cxn ang="0">
                <a:pos x="147" y="451"/>
              </a:cxn>
              <a:cxn ang="0">
                <a:pos x="129" y="497"/>
              </a:cxn>
              <a:cxn ang="0">
                <a:pos x="53" y="513"/>
              </a:cxn>
              <a:cxn ang="0">
                <a:pos x="8" y="418"/>
              </a:cxn>
              <a:cxn ang="0">
                <a:pos x="19" y="229"/>
              </a:cxn>
              <a:cxn ang="0">
                <a:pos x="121" y="71"/>
              </a:cxn>
              <a:cxn ang="0">
                <a:pos x="272" y="8"/>
              </a:cxn>
              <a:cxn ang="0">
                <a:pos x="419" y="25"/>
              </a:cxn>
              <a:cxn ang="0">
                <a:pos x="531" y="104"/>
              </a:cxn>
              <a:cxn ang="0">
                <a:pos x="585" y="300"/>
              </a:cxn>
              <a:cxn ang="0">
                <a:pos x="507" y="469"/>
              </a:cxn>
              <a:cxn ang="0">
                <a:pos x="389" y="485"/>
              </a:cxn>
              <a:cxn ang="0">
                <a:pos x="361" y="389"/>
              </a:cxn>
              <a:cxn ang="0">
                <a:pos x="399" y="310"/>
              </a:cxn>
            </a:cxnLst>
            <a:rect l="0" t="0" r="r" b="b"/>
            <a:pathLst>
              <a:path w="589" h="526">
                <a:moveTo>
                  <a:pt x="147" y="451"/>
                </a:moveTo>
                <a:cubicBezTo>
                  <a:pt x="144" y="458"/>
                  <a:pt x="145" y="487"/>
                  <a:pt x="129" y="497"/>
                </a:cubicBezTo>
                <a:cubicBezTo>
                  <a:pt x="113" y="507"/>
                  <a:pt x="73" y="526"/>
                  <a:pt x="53" y="513"/>
                </a:cubicBezTo>
                <a:cubicBezTo>
                  <a:pt x="33" y="500"/>
                  <a:pt x="14" y="465"/>
                  <a:pt x="8" y="418"/>
                </a:cubicBezTo>
                <a:cubicBezTo>
                  <a:pt x="2" y="371"/>
                  <a:pt x="0" y="287"/>
                  <a:pt x="19" y="229"/>
                </a:cubicBezTo>
                <a:cubicBezTo>
                  <a:pt x="38" y="171"/>
                  <a:pt x="79" y="108"/>
                  <a:pt x="121" y="71"/>
                </a:cubicBezTo>
                <a:cubicBezTo>
                  <a:pt x="163" y="34"/>
                  <a:pt x="222" y="16"/>
                  <a:pt x="272" y="8"/>
                </a:cubicBezTo>
                <a:cubicBezTo>
                  <a:pt x="322" y="0"/>
                  <a:pt x="376" y="9"/>
                  <a:pt x="419" y="25"/>
                </a:cubicBezTo>
                <a:cubicBezTo>
                  <a:pt x="462" y="41"/>
                  <a:pt x="503" y="58"/>
                  <a:pt x="531" y="104"/>
                </a:cubicBezTo>
                <a:cubicBezTo>
                  <a:pt x="559" y="150"/>
                  <a:pt x="589" y="239"/>
                  <a:pt x="585" y="300"/>
                </a:cubicBezTo>
                <a:cubicBezTo>
                  <a:pt x="582" y="360"/>
                  <a:pt x="540" y="438"/>
                  <a:pt x="507" y="469"/>
                </a:cubicBezTo>
                <a:cubicBezTo>
                  <a:pt x="474" y="500"/>
                  <a:pt x="413" y="498"/>
                  <a:pt x="389" y="485"/>
                </a:cubicBezTo>
                <a:cubicBezTo>
                  <a:pt x="365" y="472"/>
                  <a:pt x="359" y="418"/>
                  <a:pt x="361" y="389"/>
                </a:cubicBezTo>
                <a:cubicBezTo>
                  <a:pt x="363" y="360"/>
                  <a:pt x="391" y="326"/>
                  <a:pt x="399" y="31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4" name="Freeform 22"/>
          <p:cNvSpPr>
            <a:spLocks/>
          </p:cNvSpPr>
          <p:nvPr/>
        </p:nvSpPr>
        <p:spPr bwMode="auto">
          <a:xfrm>
            <a:off x="4643438" y="1700213"/>
            <a:ext cx="454025" cy="688975"/>
          </a:xfrm>
          <a:custGeom>
            <a:avLst/>
            <a:gdLst/>
            <a:ahLst/>
            <a:cxnLst>
              <a:cxn ang="0">
                <a:pos x="363" y="70"/>
              </a:cxn>
              <a:cxn ang="0">
                <a:pos x="241" y="10"/>
              </a:cxn>
              <a:cxn ang="0">
                <a:pos x="89" y="128"/>
              </a:cxn>
              <a:cxn ang="0">
                <a:pos x="73" y="366"/>
              </a:cxn>
              <a:cxn ang="0">
                <a:pos x="211" y="430"/>
              </a:cxn>
              <a:cxn ang="0">
                <a:pos x="247" y="378"/>
              </a:cxn>
              <a:cxn ang="0">
                <a:pos x="201" y="344"/>
              </a:cxn>
              <a:cxn ang="0">
                <a:pos x="57" y="422"/>
              </a:cxn>
              <a:cxn ang="0">
                <a:pos x="9" y="598"/>
              </a:cxn>
              <a:cxn ang="0">
                <a:pos x="113" y="792"/>
              </a:cxn>
              <a:cxn ang="0">
                <a:pos x="305" y="822"/>
              </a:cxn>
              <a:cxn ang="0">
                <a:pos x="407" y="742"/>
              </a:cxn>
            </a:cxnLst>
            <a:rect l="0" t="0" r="r" b="b"/>
            <a:pathLst>
              <a:path w="407" h="830">
                <a:moveTo>
                  <a:pt x="363" y="70"/>
                </a:moveTo>
                <a:cubicBezTo>
                  <a:pt x="343" y="60"/>
                  <a:pt x="287" y="0"/>
                  <a:pt x="241" y="10"/>
                </a:cubicBezTo>
                <a:cubicBezTo>
                  <a:pt x="195" y="20"/>
                  <a:pt x="117" y="69"/>
                  <a:pt x="89" y="128"/>
                </a:cubicBezTo>
                <a:cubicBezTo>
                  <a:pt x="61" y="187"/>
                  <a:pt x="53" y="316"/>
                  <a:pt x="73" y="366"/>
                </a:cubicBezTo>
                <a:cubicBezTo>
                  <a:pt x="93" y="416"/>
                  <a:pt x="182" y="428"/>
                  <a:pt x="211" y="430"/>
                </a:cubicBezTo>
                <a:cubicBezTo>
                  <a:pt x="240" y="432"/>
                  <a:pt x="249" y="392"/>
                  <a:pt x="247" y="378"/>
                </a:cubicBezTo>
                <a:cubicBezTo>
                  <a:pt x="245" y="364"/>
                  <a:pt x="233" y="337"/>
                  <a:pt x="201" y="344"/>
                </a:cubicBezTo>
                <a:cubicBezTo>
                  <a:pt x="169" y="351"/>
                  <a:pt x="89" y="380"/>
                  <a:pt x="57" y="422"/>
                </a:cubicBezTo>
                <a:cubicBezTo>
                  <a:pt x="25" y="464"/>
                  <a:pt x="0" y="536"/>
                  <a:pt x="9" y="598"/>
                </a:cubicBezTo>
                <a:cubicBezTo>
                  <a:pt x="18" y="660"/>
                  <a:pt x="64" y="755"/>
                  <a:pt x="113" y="792"/>
                </a:cubicBezTo>
                <a:cubicBezTo>
                  <a:pt x="162" y="829"/>
                  <a:pt x="256" y="830"/>
                  <a:pt x="305" y="822"/>
                </a:cubicBezTo>
                <a:cubicBezTo>
                  <a:pt x="354" y="814"/>
                  <a:pt x="386" y="759"/>
                  <a:pt x="407" y="742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5" name="Freeform 23"/>
          <p:cNvSpPr>
            <a:spLocks/>
          </p:cNvSpPr>
          <p:nvPr/>
        </p:nvSpPr>
        <p:spPr bwMode="auto">
          <a:xfrm>
            <a:off x="5364163" y="2133600"/>
            <a:ext cx="260350" cy="541338"/>
          </a:xfrm>
          <a:custGeom>
            <a:avLst/>
            <a:gdLst/>
            <a:ahLst/>
            <a:cxnLst>
              <a:cxn ang="0">
                <a:pos x="0" y="310"/>
              </a:cxn>
              <a:cxn ang="0">
                <a:pos x="93" y="322"/>
              </a:cxn>
              <a:cxn ang="0">
                <a:pos x="155" y="196"/>
              </a:cxn>
              <a:cxn ang="0">
                <a:pos x="145" y="0"/>
              </a:cxn>
            </a:cxnLst>
            <a:rect l="0" t="0" r="r" b="b"/>
            <a:pathLst>
              <a:path w="164" h="341">
                <a:moveTo>
                  <a:pt x="0" y="310"/>
                </a:moveTo>
                <a:cubicBezTo>
                  <a:pt x="15" y="312"/>
                  <a:pt x="67" y="341"/>
                  <a:pt x="93" y="322"/>
                </a:cubicBezTo>
                <a:cubicBezTo>
                  <a:pt x="119" y="303"/>
                  <a:pt x="146" y="250"/>
                  <a:pt x="155" y="196"/>
                </a:cubicBezTo>
                <a:cubicBezTo>
                  <a:pt x="164" y="142"/>
                  <a:pt x="147" y="41"/>
                  <a:pt x="145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6" name="Freeform 24"/>
          <p:cNvSpPr>
            <a:spLocks/>
          </p:cNvSpPr>
          <p:nvPr/>
        </p:nvSpPr>
        <p:spPr bwMode="auto">
          <a:xfrm>
            <a:off x="5867400" y="2133600"/>
            <a:ext cx="277813" cy="490538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10" y="366"/>
              </a:cxn>
              <a:cxn ang="0">
                <a:pos x="65" y="550"/>
              </a:cxn>
              <a:cxn ang="0">
                <a:pos x="209" y="582"/>
              </a:cxn>
              <a:cxn ang="0">
                <a:pos x="249" y="496"/>
              </a:cxn>
            </a:cxnLst>
            <a:rect l="0" t="0" r="r" b="b"/>
            <a:pathLst>
              <a:path w="249" h="591">
                <a:moveTo>
                  <a:pt x="2" y="0"/>
                </a:moveTo>
                <a:cubicBezTo>
                  <a:pt x="0" y="137"/>
                  <a:pt x="0" y="274"/>
                  <a:pt x="10" y="366"/>
                </a:cubicBezTo>
                <a:cubicBezTo>
                  <a:pt x="21" y="457"/>
                  <a:pt x="32" y="514"/>
                  <a:pt x="65" y="550"/>
                </a:cubicBezTo>
                <a:cubicBezTo>
                  <a:pt x="98" y="586"/>
                  <a:pt x="178" y="591"/>
                  <a:pt x="209" y="582"/>
                </a:cubicBezTo>
                <a:cubicBezTo>
                  <a:pt x="240" y="573"/>
                  <a:pt x="241" y="514"/>
                  <a:pt x="249" y="496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7" name="Freeform 25"/>
          <p:cNvSpPr>
            <a:spLocks/>
          </p:cNvSpPr>
          <p:nvPr/>
        </p:nvSpPr>
        <p:spPr bwMode="auto">
          <a:xfrm rot="2504699">
            <a:off x="5470525" y="1652588"/>
            <a:ext cx="503238" cy="703262"/>
          </a:xfrm>
          <a:custGeom>
            <a:avLst/>
            <a:gdLst/>
            <a:ahLst/>
            <a:cxnLst>
              <a:cxn ang="0">
                <a:pos x="205" y="590"/>
              </a:cxn>
              <a:cxn ang="0">
                <a:pos x="114" y="590"/>
              </a:cxn>
              <a:cxn ang="0">
                <a:pos x="23" y="545"/>
              </a:cxn>
              <a:cxn ang="0">
                <a:pos x="23" y="409"/>
              </a:cxn>
              <a:cxn ang="0">
                <a:pos x="159" y="273"/>
              </a:cxn>
              <a:cxn ang="0">
                <a:pos x="341" y="136"/>
              </a:cxn>
              <a:cxn ang="0">
                <a:pos x="386" y="0"/>
              </a:cxn>
            </a:cxnLst>
            <a:rect l="0" t="0" r="r" b="b"/>
            <a:pathLst>
              <a:path w="386" h="597">
                <a:moveTo>
                  <a:pt x="205" y="590"/>
                </a:moveTo>
                <a:cubicBezTo>
                  <a:pt x="174" y="593"/>
                  <a:pt x="144" y="597"/>
                  <a:pt x="114" y="590"/>
                </a:cubicBezTo>
                <a:cubicBezTo>
                  <a:pt x="84" y="583"/>
                  <a:pt x="38" y="575"/>
                  <a:pt x="23" y="545"/>
                </a:cubicBezTo>
                <a:cubicBezTo>
                  <a:pt x="8" y="515"/>
                  <a:pt x="0" y="454"/>
                  <a:pt x="23" y="409"/>
                </a:cubicBezTo>
                <a:cubicBezTo>
                  <a:pt x="46" y="364"/>
                  <a:pt x="106" y="318"/>
                  <a:pt x="159" y="273"/>
                </a:cubicBezTo>
                <a:cubicBezTo>
                  <a:pt x="212" y="228"/>
                  <a:pt x="303" y="181"/>
                  <a:pt x="341" y="136"/>
                </a:cubicBezTo>
                <a:cubicBezTo>
                  <a:pt x="379" y="91"/>
                  <a:pt x="379" y="23"/>
                  <a:pt x="386" y="0"/>
                </a:cubicBezTo>
              </a:path>
            </a:pathLst>
          </a:custGeom>
          <a:noFill/>
          <a:ln w="28575" cap="flat" cmpd="sng">
            <a:solidFill>
              <a:srgbClr val="C3470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5722938" y="2133600"/>
            <a:ext cx="1587" cy="488950"/>
          </a:xfrm>
          <a:prstGeom prst="line">
            <a:avLst/>
          </a:prstGeom>
          <a:noFill/>
          <a:ln w="28575">
            <a:solidFill>
              <a:srgbClr val="C347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5" name="Freeform 83"/>
          <p:cNvSpPr>
            <a:spLocks/>
          </p:cNvSpPr>
          <p:nvPr/>
        </p:nvSpPr>
        <p:spPr bwMode="auto">
          <a:xfrm flipH="1">
            <a:off x="7451725" y="-315913"/>
            <a:ext cx="73025" cy="72739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3818"/>
              </a:cxn>
            </a:cxnLst>
            <a:rect l="0" t="0" r="r" b="b"/>
            <a:pathLst>
              <a:path w="7" h="3818">
                <a:moveTo>
                  <a:pt x="0" y="0"/>
                </a:moveTo>
                <a:lnTo>
                  <a:pt x="7" y="3818"/>
                </a:lnTo>
              </a:path>
            </a:pathLst>
          </a:custGeom>
          <a:noFill/>
          <a:ln w="19050" cap="flat" cmpd="sng">
            <a:solidFill>
              <a:srgbClr val="777777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9" name="WordArt 27"/>
          <p:cNvSpPr>
            <a:spLocks noChangeArrowheads="1" noChangeShapeType="1" noTextEdit="1"/>
          </p:cNvSpPr>
          <p:nvPr/>
        </p:nvSpPr>
        <p:spPr bwMode="auto">
          <a:xfrm>
            <a:off x="1979613" y="2492375"/>
            <a:ext cx="6337300" cy="2159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незнакомки</a:t>
            </a:r>
          </a:p>
        </p:txBody>
      </p:sp>
      <p:sp useBgFill="1">
        <p:nvSpPr>
          <p:cNvPr id="3161" name="AutoShape 8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27988" y="5589588"/>
            <a:ext cx="504825" cy="549275"/>
          </a:xfrm>
          <a:prstGeom prst="actionButtonForwardNex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" name="Группа 50"/>
          <p:cNvGrpSpPr/>
          <p:nvPr/>
        </p:nvGrpSpPr>
        <p:grpSpPr>
          <a:xfrm>
            <a:off x="357158" y="214290"/>
            <a:ext cx="3500430" cy="357453"/>
            <a:chOff x="857224" y="500042"/>
            <a:chExt cx="3500430" cy="357453"/>
          </a:xfrm>
        </p:grpSpPr>
        <p:pic>
          <p:nvPicPr>
            <p:cNvPr id="52" name="Рисунок 51" descr="Безимени-1.png">
              <a:hlinkClick r:id="rId2"/>
            </p:cNvPr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1285852" y="571480"/>
              <a:ext cx="3071802" cy="286015"/>
            </a:xfrm>
            <a:prstGeom prst="rect">
              <a:avLst/>
            </a:prstGeom>
          </p:spPr>
        </p:pic>
        <p:pic>
          <p:nvPicPr>
            <p:cNvPr id="53" name="Рисунок 52" descr="sym_crown копия.png">
              <a:hlinkClick r:id="rId2"/>
            </p:cNvPr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857224" y="500042"/>
              <a:ext cx="401055" cy="357189"/>
            </a:xfrm>
            <a:prstGeom prst="rect">
              <a:avLst/>
            </a:prstGeom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8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4" dur="3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3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100" grpId="0" animBg="1"/>
      <p:bldP spid="3102" grpId="0" animBg="1"/>
      <p:bldP spid="3088" grpId="0" animBg="1"/>
      <p:bldP spid="3089" grpId="0" animBg="1"/>
      <p:bldP spid="3090" grpId="0" animBg="1"/>
      <p:bldP spid="3091" grpId="0" animBg="1"/>
      <p:bldP spid="3092" grpId="0" animBg="1"/>
      <p:bldP spid="3093" grpId="0" animBg="1"/>
      <p:bldP spid="3094" grpId="0" animBg="1"/>
      <p:bldP spid="3095" grpId="0" animBg="1"/>
      <p:bldP spid="3096" grpId="0" animBg="1"/>
      <p:bldP spid="3097" grpId="0" animBg="1"/>
      <p:bldP spid="3098" grpId="0" animBg="1"/>
      <p:bldP spid="3155" grpId="0" animBg="1"/>
      <p:bldP spid="30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5560_0-550-700-1 копи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314" y="984264"/>
            <a:ext cx="4445000" cy="4445000"/>
          </a:xfrm>
        </p:spPr>
      </p:pic>
      <p:sp>
        <p:nvSpPr>
          <p:cNvPr id="5" name="TextBox 4"/>
          <p:cNvSpPr txBox="1"/>
          <p:nvPr/>
        </p:nvSpPr>
        <p:spPr>
          <a:xfrm>
            <a:off x="4929190" y="357166"/>
            <a:ext cx="40005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Вам предложено построить три графика функции по их описанию.</a:t>
            </a:r>
          </a:p>
          <a:p>
            <a:endParaRPr lang="ru-RU" dirty="0" smtClean="0"/>
          </a:p>
          <a:p>
            <a:r>
              <a:rPr lang="ru-RU" dirty="0" smtClean="0"/>
              <a:t>В панели слева на каждом из трех слайдов перечислены НЕКОТОРЫЕ свойства функции, по которым необходимо построить ЭСКИЗ графика функции.</a:t>
            </a:r>
          </a:p>
          <a:p>
            <a:r>
              <a:rPr lang="ru-RU" dirty="0" smtClean="0"/>
              <a:t>Все свойства анимированы, то есть можно посмотреть их применение к графику, щелкнув  по выбранному свойству (можно в любом порядке, по заказу </a:t>
            </a:r>
            <a:r>
              <a:rPr lang="ru-RU" dirty="0" smtClean="0">
                <a:sym typeface="Wingdings" pitchFamily="2" charset="2"/>
              </a:rPr>
              <a:t>).</a:t>
            </a:r>
          </a:p>
          <a:p>
            <a:r>
              <a:rPr lang="ru-RU" dirty="0" smtClean="0">
                <a:sym typeface="Wingdings" pitchFamily="2" charset="2"/>
              </a:rPr>
              <a:t>Для полного изображения есть кнопка ПОСТРОИТЬ, щелчком по которой вызывается график функции и перечень ее некоторых свойств.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5715016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ym typeface="Wingdings" pitchFamily="2" charset="2"/>
              </a:rPr>
              <a:t>Данную презентацию предлагаю использовать фрагментарно, но можно и целиком на одном из уроков по построению графиков функций.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357158" y="214290"/>
            <a:ext cx="3500430" cy="357453"/>
            <a:chOff x="857224" y="500042"/>
            <a:chExt cx="3500430" cy="357453"/>
          </a:xfrm>
        </p:grpSpPr>
        <p:pic>
          <p:nvPicPr>
            <p:cNvPr id="8" name="Рисунок 7" descr="Безимени-1.png">
              <a:hlinkClick r:id="rId3"/>
            </p:cNvPr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1285852" y="571480"/>
              <a:ext cx="3071802" cy="286015"/>
            </a:xfrm>
            <a:prstGeom prst="rect">
              <a:avLst/>
            </a:prstGeom>
          </p:spPr>
        </p:pic>
        <p:pic>
          <p:nvPicPr>
            <p:cNvPr id="9" name="Рисунок 8" descr="sym_crown копия.png">
              <a:hlinkClick r:id="rId3"/>
            </p:cNvPr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857224" y="500042"/>
              <a:ext cx="401055" cy="357189"/>
            </a:xfrm>
            <a:prstGeom prst="rect">
              <a:avLst/>
            </a:prstGeom>
          </p:spPr>
        </p:pic>
      </p:grpSp>
      <p:sp useBgFill="1">
        <p:nvSpPr>
          <p:cNvPr id="11" name="AutoShape 8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58214" y="6072206"/>
            <a:ext cx="504825" cy="549275"/>
          </a:xfrm>
          <a:prstGeom prst="actionButtonForwardNex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89BE2"/>
            </a:gs>
            <a:gs pos="100000">
              <a:srgbClr val="789BE2">
                <a:gamma/>
                <a:tint val="902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6" name="Group 48"/>
          <p:cNvGrpSpPr>
            <a:grpSpLocks/>
          </p:cNvGrpSpPr>
          <p:nvPr/>
        </p:nvGrpSpPr>
        <p:grpSpPr bwMode="auto">
          <a:xfrm>
            <a:off x="3132138" y="333375"/>
            <a:ext cx="6265862" cy="6091238"/>
            <a:chOff x="2062" y="102"/>
            <a:chExt cx="3947" cy="3837"/>
          </a:xfrm>
        </p:grpSpPr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2063" y="2296"/>
              <a:ext cx="362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3735" y="121"/>
              <a:ext cx="1" cy="3790"/>
            </a:xfrm>
            <a:custGeom>
              <a:avLst/>
              <a:gdLst/>
              <a:ahLst/>
              <a:cxnLst>
                <a:cxn ang="0">
                  <a:pos x="0" y="3790"/>
                </a:cxn>
                <a:cxn ang="0">
                  <a:pos x="0" y="0"/>
                </a:cxn>
              </a:cxnLst>
              <a:rect l="0" t="0" r="r" b="b"/>
              <a:pathLst>
                <a:path w="1" h="3790">
                  <a:moveTo>
                    <a:pt x="0" y="3790"/>
                  </a:move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064" y="2703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2064" y="482"/>
              <a:ext cx="362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22" y="1"/>
                </a:cxn>
              </a:cxnLst>
              <a:rect l="0" t="0" r="r" b="b"/>
              <a:pathLst>
                <a:path w="3622" h="1">
                  <a:moveTo>
                    <a:pt x="0" y="0"/>
                  </a:moveTo>
                  <a:lnTo>
                    <a:pt x="3622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064" y="836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064" y="1198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2064" y="1561"/>
              <a:ext cx="361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12" y="0"/>
                </a:cxn>
              </a:cxnLst>
              <a:rect l="0" t="0" r="r" b="b"/>
              <a:pathLst>
                <a:path w="3612" h="9">
                  <a:moveTo>
                    <a:pt x="0" y="9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2064" y="1932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2064" y="3112"/>
              <a:ext cx="3585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585" y="0"/>
                </a:cxn>
              </a:cxnLst>
              <a:rect l="0" t="0" r="r" b="b"/>
              <a:pathLst>
                <a:path w="3585" h="1">
                  <a:moveTo>
                    <a:pt x="0" y="1"/>
                  </a:moveTo>
                  <a:lnTo>
                    <a:pt x="3585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2064" y="3558"/>
              <a:ext cx="3594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594" y="0"/>
                </a:cxn>
              </a:cxnLst>
              <a:rect l="0" t="0" r="r" b="b"/>
              <a:pathLst>
                <a:path w="3594" h="8">
                  <a:moveTo>
                    <a:pt x="0" y="8"/>
                  </a:moveTo>
                  <a:lnTo>
                    <a:pt x="359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2064" y="3929"/>
              <a:ext cx="363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31" y="1"/>
                </a:cxn>
              </a:cxnLst>
              <a:rect l="0" t="0" r="r" b="b"/>
              <a:pathLst>
                <a:path w="3631" h="1">
                  <a:moveTo>
                    <a:pt x="0" y="0"/>
                  </a:moveTo>
                  <a:lnTo>
                    <a:pt x="3631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2064" y="111"/>
              <a:ext cx="361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612" y="0"/>
                </a:cxn>
              </a:cxnLst>
              <a:rect l="0" t="0" r="r" b="b"/>
              <a:pathLst>
                <a:path w="3612" h="8">
                  <a:moveTo>
                    <a:pt x="0" y="8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2062" y="111"/>
              <a:ext cx="3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818"/>
                </a:cxn>
              </a:cxnLst>
              <a:rect l="0" t="0" r="r" b="b"/>
              <a:pathLst>
                <a:path w="3" h="3818">
                  <a:moveTo>
                    <a:pt x="0" y="0"/>
                  </a:moveTo>
                  <a:lnTo>
                    <a:pt x="3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2499" y="111"/>
              <a:ext cx="19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3818"/>
                </a:cxn>
              </a:cxnLst>
              <a:rect l="0" t="0" r="r" b="b"/>
              <a:pathLst>
                <a:path w="19" h="3818">
                  <a:moveTo>
                    <a:pt x="0" y="0"/>
                  </a:moveTo>
                  <a:lnTo>
                    <a:pt x="19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2917" y="102"/>
              <a:ext cx="9" cy="38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827"/>
                </a:cxn>
              </a:cxnLst>
              <a:rect l="0" t="0" r="r" b="b"/>
              <a:pathLst>
                <a:path w="9" h="3827">
                  <a:moveTo>
                    <a:pt x="0" y="0"/>
                  </a:moveTo>
                  <a:lnTo>
                    <a:pt x="9" y="382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3335" y="111"/>
              <a:ext cx="1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18"/>
                </a:cxn>
              </a:cxnLst>
              <a:rect l="0" t="0" r="r" b="b"/>
              <a:pathLst>
                <a:path w="1" h="3818">
                  <a:moveTo>
                    <a:pt x="0" y="0"/>
                  </a:moveTo>
                  <a:lnTo>
                    <a:pt x="0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4143" y="111"/>
              <a:ext cx="8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818"/>
                </a:cxn>
              </a:cxnLst>
              <a:rect l="0" t="0" r="r" b="b"/>
              <a:pathLst>
                <a:path w="8" h="3818">
                  <a:moveTo>
                    <a:pt x="0" y="0"/>
                  </a:moveTo>
                  <a:lnTo>
                    <a:pt x="8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4552" y="121"/>
              <a:ext cx="7" cy="38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08"/>
                </a:cxn>
              </a:cxnLst>
              <a:rect l="0" t="0" r="r" b="b"/>
              <a:pathLst>
                <a:path w="7" h="3808">
                  <a:moveTo>
                    <a:pt x="0" y="0"/>
                  </a:moveTo>
                  <a:lnTo>
                    <a:pt x="7" y="38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4961" y="111"/>
              <a:ext cx="7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18"/>
                </a:cxn>
              </a:cxnLst>
              <a:rect l="0" t="0" r="r" b="b"/>
              <a:pathLst>
                <a:path w="7" h="3818">
                  <a:moveTo>
                    <a:pt x="0" y="0"/>
                  </a:moveTo>
                  <a:lnTo>
                    <a:pt x="7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5370" y="102"/>
              <a:ext cx="9" cy="383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3837"/>
                </a:cxn>
              </a:cxnLst>
              <a:rect l="0" t="0" r="r" b="b"/>
              <a:pathLst>
                <a:path w="9" h="3837">
                  <a:moveTo>
                    <a:pt x="9" y="0"/>
                  </a:moveTo>
                  <a:lnTo>
                    <a:pt x="0" y="383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5689" y="119"/>
              <a:ext cx="3" cy="378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781"/>
                </a:cxn>
              </a:cxnLst>
              <a:rect l="0" t="0" r="r" b="b"/>
              <a:pathLst>
                <a:path w="3" h="3781">
                  <a:moveTo>
                    <a:pt x="3" y="0"/>
                  </a:moveTo>
                  <a:lnTo>
                    <a:pt x="0" y="37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5511" y="2341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Arial Black" pitchFamily="34" charset="0"/>
                </a:rPr>
                <a:t>Х</a:t>
              </a:r>
            </a:p>
          </p:txBody>
        </p:sp>
        <p:sp>
          <p:nvSpPr>
            <p:cNvPr id="2094" name="Text Box 46"/>
            <p:cNvSpPr txBox="1">
              <a:spLocks noChangeArrowheads="1"/>
            </p:cNvSpPr>
            <p:nvPr/>
          </p:nvSpPr>
          <p:spPr bwMode="auto">
            <a:xfrm>
              <a:off x="3787" y="119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Y</a:t>
              </a:r>
              <a:endParaRPr lang="ru-RU">
                <a:latin typeface="Arial Black" pitchFamily="34" charset="0"/>
              </a:endParaRPr>
            </a:p>
          </p:txBody>
        </p:sp>
        <p:sp>
          <p:nvSpPr>
            <p:cNvPr id="2095" name="Text Box 47"/>
            <p:cNvSpPr txBox="1">
              <a:spLocks noChangeArrowheads="1"/>
            </p:cNvSpPr>
            <p:nvPr/>
          </p:nvSpPr>
          <p:spPr bwMode="auto">
            <a:xfrm>
              <a:off x="3515" y="2296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0</a:t>
              </a:r>
              <a:endParaRPr lang="ru-RU">
                <a:latin typeface="Arial Black" pitchFamily="34" charset="0"/>
              </a:endParaRPr>
            </a:p>
          </p:txBody>
        </p:sp>
      </p:grpSp>
      <p:sp>
        <p:nvSpPr>
          <p:cNvPr id="2103" name="Line 55"/>
          <p:cNvSpPr>
            <a:spLocks noChangeShapeType="1"/>
          </p:cNvSpPr>
          <p:nvPr/>
        </p:nvSpPr>
        <p:spPr bwMode="auto">
          <a:xfrm>
            <a:off x="3851275" y="333375"/>
            <a:ext cx="0" cy="6048375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7950" y="547688"/>
            <a:ext cx="3025775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1.</a:t>
            </a:r>
            <a:r>
              <a:rPr lang="en-US" sz="3200" b="1">
                <a:latin typeface="Times New Roman" pitchFamily="18" charset="0"/>
              </a:rPr>
              <a:t> D(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>
                <a:latin typeface="Times New Roman" pitchFamily="18" charset="0"/>
              </a:rPr>
              <a:t>) = [- 3 ; </a:t>
            </a:r>
            <a:r>
              <a:rPr lang="ru-RU" sz="3200" b="1">
                <a:latin typeface="Times New Roman" pitchFamily="18" charset="0"/>
              </a:rPr>
              <a:t>4</a:t>
            </a:r>
            <a:r>
              <a:rPr lang="en-US" sz="3200" b="1">
                <a:latin typeface="Times New Roman" pitchFamily="18" charset="0"/>
              </a:rPr>
              <a:t>]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7950" y="1268413"/>
            <a:ext cx="3025775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2.</a:t>
            </a:r>
            <a:r>
              <a:rPr lang="en-US" sz="3200" b="1">
                <a:latin typeface="Times New Roman" pitchFamily="18" charset="0"/>
              </a:rPr>
              <a:t> E(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>
                <a:latin typeface="Times New Roman" pitchFamily="18" charset="0"/>
              </a:rPr>
              <a:t>) = [- 3 ; 5]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7950" y="1987550"/>
            <a:ext cx="3744913" cy="5794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3.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 baseline="-25000">
                <a:latin typeface="Times New Roman" pitchFamily="18" charset="0"/>
              </a:rPr>
              <a:t>min</a:t>
            </a:r>
            <a:r>
              <a:rPr lang="en-US" sz="3200" b="1">
                <a:latin typeface="Times New Roman" pitchFamily="18" charset="0"/>
              </a:rPr>
              <a:t> = - 2 </a:t>
            </a:r>
            <a:r>
              <a:rPr lang="ru-RU" sz="2400" b="1">
                <a:latin typeface="Times New Roman" pitchFamily="18" charset="0"/>
              </a:rPr>
              <a:t>при</a:t>
            </a:r>
            <a:r>
              <a:rPr lang="ru-RU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</a:rPr>
              <a:t> = 2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07950" y="2779713"/>
            <a:ext cx="3600450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4.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 baseline="-25000">
                <a:latin typeface="Times New Roman" pitchFamily="18" charset="0"/>
              </a:rPr>
              <a:t>max</a:t>
            </a:r>
            <a:r>
              <a:rPr lang="en-US" sz="3200" b="1">
                <a:latin typeface="Times New Roman" pitchFamily="18" charset="0"/>
              </a:rPr>
              <a:t> = 2 </a:t>
            </a:r>
            <a:r>
              <a:rPr lang="ru-RU" sz="2400" b="1">
                <a:latin typeface="Times New Roman" pitchFamily="18" charset="0"/>
              </a:rPr>
              <a:t>при</a:t>
            </a:r>
            <a:r>
              <a:rPr lang="ru-RU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</a:rPr>
              <a:t> = 0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80975" y="4652963"/>
            <a:ext cx="2376488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accent2"/>
                </a:solidFill>
                <a:latin typeface="Times New Roman" pitchFamily="18" charset="0"/>
              </a:rPr>
              <a:t>6</a:t>
            </a: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ru-RU" sz="3200" b="1">
                <a:latin typeface="Times New Roman" pitchFamily="18" charset="0"/>
              </a:rPr>
              <a:t>(-</a:t>
            </a:r>
            <a:r>
              <a:rPr lang="en-US" sz="3200" b="1">
                <a:latin typeface="Times New Roman" pitchFamily="18" charset="0"/>
              </a:rPr>
              <a:t>2</a:t>
            </a:r>
            <a:r>
              <a:rPr lang="ru-RU" sz="3200" b="1">
                <a:latin typeface="Times New Roman" pitchFamily="18" charset="0"/>
              </a:rPr>
              <a:t>) </a:t>
            </a:r>
            <a:r>
              <a:rPr lang="en-US" sz="3200" b="1">
                <a:latin typeface="Times New Roman" pitchFamily="18" charset="0"/>
              </a:rPr>
              <a:t>= -</a:t>
            </a:r>
            <a:r>
              <a:rPr lang="ru-RU" sz="3200" b="1">
                <a:latin typeface="Times New Roman" pitchFamily="18" charset="0"/>
              </a:rPr>
              <a:t> 2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3276600" y="3716338"/>
            <a:ext cx="1008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-3</a:t>
            </a:r>
            <a:endParaRPr lang="ru-RU" sz="3200"/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8027988" y="3716338"/>
            <a:ext cx="1008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4</a:t>
            </a:r>
            <a:endParaRPr lang="ru-RU" sz="3200"/>
          </a:p>
        </p:txBody>
      </p:sp>
      <p:sp>
        <p:nvSpPr>
          <p:cNvPr id="2102" name="Line 54"/>
          <p:cNvSpPr>
            <a:spLocks noChangeShapeType="1"/>
          </p:cNvSpPr>
          <p:nvPr/>
        </p:nvSpPr>
        <p:spPr bwMode="auto">
          <a:xfrm>
            <a:off x="8388350" y="333375"/>
            <a:ext cx="0" cy="6048375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 rot="-5400000">
            <a:off x="5957888" y="2906713"/>
            <a:ext cx="0" cy="5797550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292725" y="5734050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-3</a:t>
            </a:r>
            <a:endParaRPr lang="ru-RU" sz="3200"/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364163" y="333375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5</a:t>
            </a:r>
            <a:endParaRPr lang="ru-RU" sz="3200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 rot="-5400000">
            <a:off x="5994400" y="-1990725"/>
            <a:ext cx="0" cy="5797550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08" name="AutoShape 60"/>
          <p:cNvSpPr>
            <a:spLocks noChangeArrowheads="1"/>
          </p:cNvSpPr>
          <p:nvPr/>
        </p:nvSpPr>
        <p:spPr bwMode="auto">
          <a:xfrm rot="16074564">
            <a:off x="7019925" y="4868863"/>
            <a:ext cx="146050" cy="431800"/>
          </a:xfrm>
          <a:prstGeom prst="moon">
            <a:avLst>
              <a:gd name="adj" fmla="val 4044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>
            <a:off x="7092950" y="3860800"/>
            <a:ext cx="0" cy="1223963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 rot="5400000">
            <a:off x="6407944" y="4472782"/>
            <a:ext cx="0" cy="1223962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11" name="Oval 63"/>
          <p:cNvSpPr>
            <a:spLocks noChangeArrowheads="1"/>
          </p:cNvSpPr>
          <p:nvPr/>
        </p:nvSpPr>
        <p:spPr bwMode="auto">
          <a:xfrm>
            <a:off x="7019925" y="494188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2" name="AutoShape 64"/>
          <p:cNvSpPr>
            <a:spLocks noChangeArrowheads="1"/>
          </p:cNvSpPr>
          <p:nvPr/>
        </p:nvSpPr>
        <p:spPr bwMode="auto">
          <a:xfrm rot="5400000" flipV="1">
            <a:off x="5687219" y="2456656"/>
            <a:ext cx="215900" cy="433388"/>
          </a:xfrm>
          <a:prstGeom prst="moon">
            <a:avLst>
              <a:gd name="adj" fmla="val 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5795963" y="2636838"/>
            <a:ext cx="0" cy="1152525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15" name="Oval 67"/>
          <p:cNvSpPr>
            <a:spLocks noChangeArrowheads="1"/>
          </p:cNvSpPr>
          <p:nvPr/>
        </p:nvSpPr>
        <p:spPr bwMode="auto">
          <a:xfrm>
            <a:off x="5651500" y="2565400"/>
            <a:ext cx="217488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6" name="Oval 68"/>
          <p:cNvSpPr>
            <a:spLocks noChangeArrowheads="1"/>
          </p:cNvSpPr>
          <p:nvPr/>
        </p:nvSpPr>
        <p:spPr bwMode="auto">
          <a:xfrm>
            <a:off x="4356100" y="5013325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107950" y="3571875"/>
            <a:ext cx="3025775" cy="9445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5.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ru-RU" sz="2400" b="1" i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=- 1, 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ru-RU" sz="2400" b="1" i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=</a:t>
            </a:r>
            <a:r>
              <a:rPr lang="ru-RU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1, 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ru-RU" sz="2400" b="1" i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=</a:t>
            </a:r>
            <a:r>
              <a:rPr lang="ru-RU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3</a:t>
            </a:r>
            <a:r>
              <a:rPr lang="en-US" sz="3200" b="1">
                <a:latin typeface="Times New Roman" pitchFamily="18" charset="0"/>
              </a:rPr>
              <a:t>  </a:t>
            </a:r>
            <a:r>
              <a:rPr lang="ru-RU" sz="2400" b="1">
                <a:latin typeface="Times New Roman" pitchFamily="18" charset="0"/>
              </a:rPr>
              <a:t>нули функции</a:t>
            </a:r>
          </a:p>
        </p:txBody>
      </p:sp>
      <p:sp>
        <p:nvSpPr>
          <p:cNvPr id="2118" name="Oval 70"/>
          <p:cNvSpPr>
            <a:spLocks noChangeArrowheads="1"/>
          </p:cNvSpPr>
          <p:nvPr/>
        </p:nvSpPr>
        <p:spPr bwMode="auto">
          <a:xfrm>
            <a:off x="5003800" y="371633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9" name="Oval 71"/>
          <p:cNvSpPr>
            <a:spLocks noChangeArrowheads="1"/>
          </p:cNvSpPr>
          <p:nvPr/>
        </p:nvSpPr>
        <p:spPr bwMode="auto">
          <a:xfrm>
            <a:off x="6300788" y="371633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21" name="Freeform 73"/>
          <p:cNvSpPr>
            <a:spLocks/>
          </p:cNvSpPr>
          <p:nvPr/>
        </p:nvSpPr>
        <p:spPr bwMode="auto">
          <a:xfrm>
            <a:off x="3851275" y="2565400"/>
            <a:ext cx="1946275" cy="3213100"/>
          </a:xfrm>
          <a:custGeom>
            <a:avLst/>
            <a:gdLst/>
            <a:ahLst/>
            <a:cxnLst>
              <a:cxn ang="0">
                <a:pos x="0" y="2024"/>
              </a:cxn>
              <a:cxn ang="0">
                <a:pos x="135" y="1949"/>
              </a:cxn>
              <a:cxn ang="0">
                <a:pos x="417" y="1580"/>
              </a:cxn>
              <a:cxn ang="0">
                <a:pos x="783" y="785"/>
              </a:cxn>
              <a:cxn ang="0">
                <a:pos x="975" y="317"/>
              </a:cxn>
              <a:cxn ang="0">
                <a:pos x="1080" y="116"/>
              </a:cxn>
              <a:cxn ang="0">
                <a:pos x="1170" y="19"/>
              </a:cxn>
              <a:cxn ang="0">
                <a:pos x="1226" y="2"/>
              </a:cxn>
            </a:cxnLst>
            <a:rect l="0" t="0" r="r" b="b"/>
            <a:pathLst>
              <a:path w="1226" h="2024">
                <a:moveTo>
                  <a:pt x="0" y="2024"/>
                </a:moveTo>
                <a:cubicBezTo>
                  <a:pt x="22" y="2012"/>
                  <a:pt x="65" y="2023"/>
                  <a:pt x="135" y="1949"/>
                </a:cubicBezTo>
                <a:cubicBezTo>
                  <a:pt x="205" y="1875"/>
                  <a:pt x="309" y="1774"/>
                  <a:pt x="417" y="1580"/>
                </a:cubicBezTo>
                <a:cubicBezTo>
                  <a:pt x="525" y="1386"/>
                  <a:pt x="690" y="995"/>
                  <a:pt x="783" y="785"/>
                </a:cubicBezTo>
                <a:cubicBezTo>
                  <a:pt x="876" y="575"/>
                  <a:pt x="926" y="429"/>
                  <a:pt x="975" y="317"/>
                </a:cubicBezTo>
                <a:cubicBezTo>
                  <a:pt x="1024" y="205"/>
                  <a:pt x="1048" y="166"/>
                  <a:pt x="1080" y="116"/>
                </a:cubicBezTo>
                <a:cubicBezTo>
                  <a:pt x="1112" y="66"/>
                  <a:pt x="1146" y="38"/>
                  <a:pt x="1170" y="19"/>
                </a:cubicBezTo>
                <a:cubicBezTo>
                  <a:pt x="1194" y="0"/>
                  <a:pt x="1214" y="6"/>
                  <a:pt x="1226" y="2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0" name="Oval 72"/>
          <p:cNvSpPr>
            <a:spLocks noChangeArrowheads="1"/>
          </p:cNvSpPr>
          <p:nvPr/>
        </p:nvSpPr>
        <p:spPr bwMode="auto">
          <a:xfrm>
            <a:off x="7596188" y="371633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22" name="Freeform 74"/>
          <p:cNvSpPr>
            <a:spLocks/>
          </p:cNvSpPr>
          <p:nvPr/>
        </p:nvSpPr>
        <p:spPr bwMode="auto">
          <a:xfrm>
            <a:off x="7089775" y="908050"/>
            <a:ext cx="1298575" cy="4233863"/>
          </a:xfrm>
          <a:custGeom>
            <a:avLst/>
            <a:gdLst/>
            <a:ahLst/>
            <a:cxnLst>
              <a:cxn ang="0">
                <a:pos x="0" y="2667"/>
              </a:cxn>
              <a:cxn ang="0">
                <a:pos x="78" y="2640"/>
              </a:cxn>
              <a:cxn ang="0">
                <a:pos x="177" y="2515"/>
              </a:cxn>
              <a:cxn ang="0">
                <a:pos x="288" y="2268"/>
              </a:cxn>
              <a:cxn ang="0">
                <a:pos x="373" y="1972"/>
              </a:cxn>
              <a:cxn ang="0">
                <a:pos x="463" y="1444"/>
              </a:cxn>
              <a:cxn ang="0">
                <a:pos x="591" y="499"/>
              </a:cxn>
              <a:cxn ang="0">
                <a:pos x="682" y="137"/>
              </a:cxn>
              <a:cxn ang="0">
                <a:pos x="818" y="0"/>
              </a:cxn>
            </a:cxnLst>
            <a:rect l="0" t="0" r="r" b="b"/>
            <a:pathLst>
              <a:path w="818" h="2667">
                <a:moveTo>
                  <a:pt x="0" y="2667"/>
                </a:moveTo>
                <a:cubicBezTo>
                  <a:pt x="13" y="2662"/>
                  <a:pt x="48" y="2665"/>
                  <a:pt x="78" y="2640"/>
                </a:cubicBezTo>
                <a:cubicBezTo>
                  <a:pt x="108" y="2615"/>
                  <a:pt x="142" y="2577"/>
                  <a:pt x="177" y="2515"/>
                </a:cubicBezTo>
                <a:cubicBezTo>
                  <a:pt x="212" y="2453"/>
                  <a:pt x="255" y="2358"/>
                  <a:pt x="288" y="2268"/>
                </a:cubicBezTo>
                <a:cubicBezTo>
                  <a:pt x="321" y="2178"/>
                  <a:pt x="344" y="2109"/>
                  <a:pt x="373" y="1972"/>
                </a:cubicBezTo>
                <a:cubicBezTo>
                  <a:pt x="402" y="1835"/>
                  <a:pt x="427" y="1689"/>
                  <a:pt x="463" y="1444"/>
                </a:cubicBezTo>
                <a:cubicBezTo>
                  <a:pt x="499" y="1199"/>
                  <a:pt x="555" y="717"/>
                  <a:pt x="591" y="499"/>
                </a:cubicBezTo>
                <a:cubicBezTo>
                  <a:pt x="627" y="281"/>
                  <a:pt x="644" y="220"/>
                  <a:pt x="682" y="137"/>
                </a:cubicBezTo>
                <a:cubicBezTo>
                  <a:pt x="720" y="54"/>
                  <a:pt x="795" y="23"/>
                  <a:pt x="818" y="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5772150" y="2595563"/>
            <a:ext cx="1331913" cy="2555875"/>
          </a:xfrm>
          <a:custGeom>
            <a:avLst/>
            <a:gdLst/>
            <a:ahLst/>
            <a:cxnLst>
              <a:cxn ang="0">
                <a:pos x="0" y="3"/>
              </a:cxn>
              <a:cxn ang="0">
                <a:pos x="83" y="26"/>
              </a:cxn>
              <a:cxn ang="0">
                <a:pos x="177" y="157"/>
              </a:cxn>
              <a:cxn ang="0">
                <a:pos x="287" y="480"/>
              </a:cxn>
              <a:cxn ang="0">
                <a:pos x="378" y="752"/>
              </a:cxn>
              <a:cxn ang="0">
                <a:pos x="469" y="1069"/>
              </a:cxn>
              <a:cxn ang="0">
                <a:pos x="615" y="1388"/>
              </a:cxn>
              <a:cxn ang="0">
                <a:pos x="740" y="1574"/>
              </a:cxn>
              <a:cxn ang="0">
                <a:pos x="839" y="1605"/>
              </a:cxn>
            </a:cxnLst>
            <a:rect l="0" t="0" r="r" b="b"/>
            <a:pathLst>
              <a:path w="839" h="1610">
                <a:moveTo>
                  <a:pt x="0" y="3"/>
                </a:moveTo>
                <a:cubicBezTo>
                  <a:pt x="14" y="7"/>
                  <a:pt x="54" y="0"/>
                  <a:pt x="83" y="26"/>
                </a:cubicBezTo>
                <a:cubicBezTo>
                  <a:pt x="112" y="52"/>
                  <a:pt x="143" y="81"/>
                  <a:pt x="177" y="157"/>
                </a:cubicBezTo>
                <a:cubicBezTo>
                  <a:pt x="211" y="233"/>
                  <a:pt x="254" y="381"/>
                  <a:pt x="287" y="480"/>
                </a:cubicBezTo>
                <a:cubicBezTo>
                  <a:pt x="320" y="579"/>
                  <a:pt x="348" y="654"/>
                  <a:pt x="378" y="752"/>
                </a:cubicBezTo>
                <a:cubicBezTo>
                  <a:pt x="408" y="850"/>
                  <a:pt x="430" y="963"/>
                  <a:pt x="469" y="1069"/>
                </a:cubicBezTo>
                <a:cubicBezTo>
                  <a:pt x="508" y="1175"/>
                  <a:pt x="570" y="1304"/>
                  <a:pt x="615" y="1388"/>
                </a:cubicBezTo>
                <a:cubicBezTo>
                  <a:pt x="660" y="1472"/>
                  <a:pt x="703" y="1538"/>
                  <a:pt x="740" y="1574"/>
                </a:cubicBezTo>
                <a:cubicBezTo>
                  <a:pt x="777" y="1610"/>
                  <a:pt x="818" y="1599"/>
                  <a:pt x="839" y="1605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6" name="Oval 78"/>
          <p:cNvSpPr>
            <a:spLocks noChangeArrowheads="1"/>
          </p:cNvSpPr>
          <p:nvPr/>
        </p:nvSpPr>
        <p:spPr bwMode="auto">
          <a:xfrm>
            <a:off x="8243888" y="836613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28" name="AutoShape 80" descr="ралдыва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27763" y="6381750"/>
            <a:ext cx="1443037" cy="366713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130" name="AutoShape 8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647700" cy="549275"/>
          </a:xfrm>
          <a:prstGeom prst="actionButtonForwardNex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31" name="Oval 83"/>
          <p:cNvSpPr>
            <a:spLocks noChangeArrowheads="1"/>
          </p:cNvSpPr>
          <p:nvPr/>
        </p:nvSpPr>
        <p:spPr bwMode="auto">
          <a:xfrm>
            <a:off x="3779838" y="5661025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9388" y="5445125"/>
            <a:ext cx="4033837" cy="8731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7.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Функция возрастает при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  <a:sym typeface="Symbol" pitchFamily="18" charset="2"/>
              </a:rPr>
              <a:t>[</a:t>
            </a:r>
            <a:r>
              <a:rPr lang="en-US" sz="3200" b="1">
                <a:latin typeface="Times New Roman" pitchFamily="18" charset="0"/>
              </a:rPr>
              <a:t>- 3 ; 0] </a:t>
            </a:r>
            <a:r>
              <a:rPr lang="en-US" sz="3200" b="1">
                <a:latin typeface="Times New Roman" pitchFamily="18" charset="0"/>
                <a:sym typeface="Symbol" pitchFamily="18" charset="2"/>
              </a:rPr>
              <a:t>[2 ; 4]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2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2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2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5" dur="2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000"/>
                            </p:stCondLst>
                            <p:childTnLst>
                              <p:par>
                                <p:cTn id="9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2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2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0"/>
                            </p:stCondLst>
                            <p:childTnLst>
                              <p:par>
                                <p:cTn id="131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8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20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20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2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000"/>
                            </p:stCondLst>
                            <p:childTnLst>
                              <p:par>
                                <p:cTn id="19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6000"/>
                            </p:stCondLst>
                            <p:childTnLst>
                              <p:par>
                                <p:cTn id="213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2000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2000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7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2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2" dur="10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6" dur="10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000"/>
                            </p:stCondLst>
                            <p:childTnLst>
                              <p:par>
                                <p:cTn id="260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6"/>
                  </p:tgtEl>
                </p:cond>
              </p:nextCondLst>
            </p:seq>
            <p:seq concurrent="1" nextAc="seek">
              <p:cTn id="264" restart="whenNotActive" fill="hold" evtFilter="cancelBubble" nodeType="interactiveSeq">
                <p:stCondLst>
                  <p:cond evt="onClick" delay="0">
                    <p:tgtEl>
                      <p:spTgt spid="2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5" fill="hold">
                      <p:stCondLst>
                        <p:cond delay="0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9" dur="20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42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60116E-6 L -4.16667E-6 0.06219 " pathEditMode="relative" rAng="0" ptsTypes="AA">
                                      <p:cBhvr>
                                        <p:cTn id="28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8"/>
                  </p:tgtEl>
                </p:cond>
              </p:nextCondLst>
            </p:seq>
          </p:childTnLst>
        </p:cTn>
      </p:par>
    </p:tnLst>
    <p:bldLst>
      <p:bldP spid="2103" grpId="0" animBg="1"/>
      <p:bldP spid="2103" grpId="1" animBg="1"/>
      <p:bldP spid="2052" grpId="0" animBg="1"/>
      <p:bldP spid="2052" grpId="1" animBg="1"/>
      <p:bldP spid="2053" grpId="0" animBg="1"/>
      <p:bldP spid="2053" grpId="1" animBg="1"/>
      <p:bldP spid="2054" grpId="0" animBg="1"/>
      <p:bldP spid="2054" grpId="1" animBg="1"/>
      <p:bldP spid="2058" grpId="0" animBg="1"/>
      <p:bldP spid="2058" grpId="1" animBg="1"/>
      <p:bldP spid="2059" grpId="0" animBg="1"/>
      <p:bldP spid="2059" grpId="1" animBg="1"/>
      <p:bldP spid="2100" grpId="0"/>
      <p:bldP spid="2101" grpId="0"/>
      <p:bldP spid="2102" grpId="0" animBg="1"/>
      <p:bldP spid="2102" grpId="1" animBg="1"/>
      <p:bldP spid="2107" grpId="0" animBg="1"/>
      <p:bldP spid="2107" grpId="1" animBg="1"/>
      <p:bldP spid="2104" grpId="0"/>
      <p:bldP spid="2105" grpId="0"/>
      <p:bldP spid="2106" grpId="0" animBg="1"/>
      <p:bldP spid="2106" grpId="1" animBg="1"/>
      <p:bldP spid="2108" grpId="0" animBg="1"/>
      <p:bldP spid="2109" grpId="0" animBg="1"/>
      <p:bldP spid="2109" grpId="1" animBg="1"/>
      <p:bldP spid="2110" grpId="0" animBg="1"/>
      <p:bldP spid="2110" grpId="1" animBg="1"/>
      <p:bldP spid="2111" grpId="0" animBg="1"/>
      <p:bldP spid="2112" grpId="0" animBg="1"/>
      <p:bldP spid="2113" grpId="0" animBg="1"/>
      <p:bldP spid="2113" grpId="1" animBg="1"/>
      <p:bldP spid="2115" grpId="0" animBg="1"/>
      <p:bldP spid="2116" grpId="0" animBg="1"/>
      <p:bldP spid="2117" grpId="0" animBg="1"/>
      <p:bldP spid="2117" grpId="1" animBg="1"/>
      <p:bldP spid="2118" grpId="0" animBg="1"/>
      <p:bldP spid="2119" grpId="0" animBg="1"/>
      <p:bldP spid="2121" grpId="0" animBg="1"/>
      <p:bldP spid="2121" grpId="1" animBg="1"/>
      <p:bldP spid="2120" grpId="0" animBg="1"/>
      <p:bldP spid="2122" grpId="0" animBg="1"/>
      <p:bldP spid="2122" grpId="1" animBg="1"/>
      <p:bldP spid="2124" grpId="0" animBg="1"/>
      <p:bldP spid="2126" grpId="1" animBg="1"/>
      <p:bldP spid="2128" grpId="0" animBg="1"/>
      <p:bldP spid="2131" grpId="0" animBg="1"/>
      <p:bldP spid="2056" grpId="0" animBg="1"/>
      <p:bldP spid="2056" grpId="1" animBg="1"/>
      <p:bldP spid="205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89BE2"/>
            </a:gs>
            <a:gs pos="100000">
              <a:srgbClr val="789BE2">
                <a:gamma/>
                <a:tint val="9020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3143241" y="357166"/>
            <a:ext cx="5214974" cy="6072229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CCECFF">
                  <a:gamma/>
                  <a:tint val="7059"/>
                  <a:invGamma/>
                </a:srgbClr>
              </a:gs>
              <a:gs pos="100000">
                <a:srgbClr val="CCE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143240" y="357167"/>
            <a:ext cx="5761038" cy="4786345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rgbClr val="CCECFF">
                  <a:gamma/>
                  <a:tint val="7059"/>
                  <a:invGamma/>
                </a:srgbClr>
              </a:gs>
              <a:gs pos="100000">
                <a:srgbClr val="CCE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3132138" y="333375"/>
            <a:ext cx="6265862" cy="6091238"/>
            <a:chOff x="2062" y="102"/>
            <a:chExt cx="3947" cy="3837"/>
          </a:xfrm>
        </p:grpSpPr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2063" y="2296"/>
              <a:ext cx="362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3735" y="121"/>
              <a:ext cx="1" cy="3790"/>
            </a:xfrm>
            <a:custGeom>
              <a:avLst/>
              <a:gdLst/>
              <a:ahLst/>
              <a:cxnLst>
                <a:cxn ang="0">
                  <a:pos x="0" y="3790"/>
                </a:cxn>
                <a:cxn ang="0">
                  <a:pos x="0" y="0"/>
                </a:cxn>
              </a:cxnLst>
              <a:rect l="0" t="0" r="r" b="b"/>
              <a:pathLst>
                <a:path w="1" h="3790">
                  <a:moveTo>
                    <a:pt x="0" y="3790"/>
                  </a:move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064" y="2703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2064" y="482"/>
              <a:ext cx="362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22" y="1"/>
                </a:cxn>
              </a:cxnLst>
              <a:rect l="0" t="0" r="r" b="b"/>
              <a:pathLst>
                <a:path w="3622" h="1">
                  <a:moveTo>
                    <a:pt x="0" y="0"/>
                  </a:moveTo>
                  <a:lnTo>
                    <a:pt x="3622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064" y="836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064" y="1198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2064" y="1561"/>
              <a:ext cx="361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12" y="0"/>
                </a:cxn>
              </a:cxnLst>
              <a:rect l="0" t="0" r="r" b="b"/>
              <a:pathLst>
                <a:path w="3612" h="9">
                  <a:moveTo>
                    <a:pt x="0" y="9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2064" y="1932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2064" y="3112"/>
              <a:ext cx="3585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585" y="0"/>
                </a:cxn>
              </a:cxnLst>
              <a:rect l="0" t="0" r="r" b="b"/>
              <a:pathLst>
                <a:path w="3585" h="1">
                  <a:moveTo>
                    <a:pt x="0" y="1"/>
                  </a:moveTo>
                  <a:lnTo>
                    <a:pt x="3585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2064" y="3558"/>
              <a:ext cx="3594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594" y="0"/>
                </a:cxn>
              </a:cxnLst>
              <a:rect l="0" t="0" r="r" b="b"/>
              <a:pathLst>
                <a:path w="3594" h="8">
                  <a:moveTo>
                    <a:pt x="0" y="8"/>
                  </a:moveTo>
                  <a:lnTo>
                    <a:pt x="359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2064" y="3929"/>
              <a:ext cx="363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31" y="1"/>
                </a:cxn>
              </a:cxnLst>
              <a:rect l="0" t="0" r="r" b="b"/>
              <a:pathLst>
                <a:path w="3631" h="1">
                  <a:moveTo>
                    <a:pt x="0" y="0"/>
                  </a:moveTo>
                  <a:lnTo>
                    <a:pt x="3631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2064" y="111"/>
              <a:ext cx="361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612" y="0"/>
                </a:cxn>
              </a:cxnLst>
              <a:rect l="0" t="0" r="r" b="b"/>
              <a:pathLst>
                <a:path w="3612" h="8">
                  <a:moveTo>
                    <a:pt x="0" y="8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2062" y="111"/>
              <a:ext cx="3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818"/>
                </a:cxn>
              </a:cxnLst>
              <a:rect l="0" t="0" r="r" b="b"/>
              <a:pathLst>
                <a:path w="3" h="3818">
                  <a:moveTo>
                    <a:pt x="0" y="0"/>
                  </a:moveTo>
                  <a:lnTo>
                    <a:pt x="3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2499" y="111"/>
              <a:ext cx="19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3818"/>
                </a:cxn>
              </a:cxnLst>
              <a:rect l="0" t="0" r="r" b="b"/>
              <a:pathLst>
                <a:path w="19" h="3818">
                  <a:moveTo>
                    <a:pt x="0" y="0"/>
                  </a:moveTo>
                  <a:lnTo>
                    <a:pt x="19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2917" y="102"/>
              <a:ext cx="9" cy="38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827"/>
                </a:cxn>
              </a:cxnLst>
              <a:rect l="0" t="0" r="r" b="b"/>
              <a:pathLst>
                <a:path w="9" h="3827">
                  <a:moveTo>
                    <a:pt x="0" y="0"/>
                  </a:moveTo>
                  <a:lnTo>
                    <a:pt x="9" y="382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3335" y="111"/>
              <a:ext cx="1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18"/>
                </a:cxn>
              </a:cxnLst>
              <a:rect l="0" t="0" r="r" b="b"/>
              <a:pathLst>
                <a:path w="1" h="3818">
                  <a:moveTo>
                    <a:pt x="0" y="0"/>
                  </a:moveTo>
                  <a:lnTo>
                    <a:pt x="0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4143" y="111"/>
              <a:ext cx="8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818"/>
                </a:cxn>
              </a:cxnLst>
              <a:rect l="0" t="0" r="r" b="b"/>
              <a:pathLst>
                <a:path w="8" h="3818">
                  <a:moveTo>
                    <a:pt x="0" y="0"/>
                  </a:moveTo>
                  <a:lnTo>
                    <a:pt x="8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4552" y="121"/>
              <a:ext cx="7" cy="38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08"/>
                </a:cxn>
              </a:cxnLst>
              <a:rect l="0" t="0" r="r" b="b"/>
              <a:pathLst>
                <a:path w="7" h="3808">
                  <a:moveTo>
                    <a:pt x="0" y="0"/>
                  </a:moveTo>
                  <a:lnTo>
                    <a:pt x="7" y="38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4961" y="111"/>
              <a:ext cx="7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18"/>
                </a:cxn>
              </a:cxnLst>
              <a:rect l="0" t="0" r="r" b="b"/>
              <a:pathLst>
                <a:path w="7" h="3818">
                  <a:moveTo>
                    <a:pt x="0" y="0"/>
                  </a:moveTo>
                  <a:lnTo>
                    <a:pt x="7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5370" y="102"/>
              <a:ext cx="9" cy="383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3837"/>
                </a:cxn>
              </a:cxnLst>
              <a:rect l="0" t="0" r="r" b="b"/>
              <a:pathLst>
                <a:path w="9" h="3837">
                  <a:moveTo>
                    <a:pt x="9" y="0"/>
                  </a:moveTo>
                  <a:lnTo>
                    <a:pt x="0" y="383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5689" y="119"/>
              <a:ext cx="3" cy="378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781"/>
                </a:cxn>
              </a:cxnLst>
              <a:rect l="0" t="0" r="r" b="b"/>
              <a:pathLst>
                <a:path w="3" h="3781">
                  <a:moveTo>
                    <a:pt x="3" y="0"/>
                  </a:moveTo>
                  <a:lnTo>
                    <a:pt x="0" y="37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5511" y="2341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Arial Black" pitchFamily="34" charset="0"/>
                </a:rPr>
                <a:t>Х</a:t>
              </a:r>
            </a:p>
          </p:txBody>
        </p:sp>
        <p:sp>
          <p:nvSpPr>
            <p:cNvPr id="2094" name="Text Box 46"/>
            <p:cNvSpPr txBox="1">
              <a:spLocks noChangeArrowheads="1"/>
            </p:cNvSpPr>
            <p:nvPr/>
          </p:nvSpPr>
          <p:spPr bwMode="auto">
            <a:xfrm>
              <a:off x="3787" y="119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Y</a:t>
              </a:r>
              <a:endParaRPr lang="ru-RU">
                <a:latin typeface="Arial Black" pitchFamily="34" charset="0"/>
              </a:endParaRPr>
            </a:p>
          </p:txBody>
        </p:sp>
        <p:sp>
          <p:nvSpPr>
            <p:cNvPr id="2095" name="Text Box 47"/>
            <p:cNvSpPr txBox="1">
              <a:spLocks noChangeArrowheads="1"/>
            </p:cNvSpPr>
            <p:nvPr/>
          </p:nvSpPr>
          <p:spPr bwMode="auto">
            <a:xfrm>
              <a:off x="3515" y="2296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0</a:t>
              </a:r>
              <a:endParaRPr lang="ru-RU">
                <a:latin typeface="Arial Black" pitchFamily="34" charset="0"/>
              </a:endParaRPr>
            </a:p>
          </p:txBody>
        </p:sp>
      </p:grp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7950" y="547688"/>
            <a:ext cx="3249604" cy="584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1.</a:t>
            </a:r>
            <a:r>
              <a:rPr lang="en-US" sz="3200" b="1" dirty="0">
                <a:latin typeface="Times New Roman" pitchFamily="18" charset="0"/>
              </a:rPr>
              <a:t> D(</a:t>
            </a:r>
            <a:r>
              <a:rPr lang="en-US" sz="3200" b="1" i="1" dirty="0">
                <a:latin typeface="Times New Roman" pitchFamily="18" charset="0"/>
              </a:rPr>
              <a:t>y</a:t>
            </a:r>
            <a:r>
              <a:rPr lang="en-US" sz="3200" b="1" dirty="0">
                <a:latin typeface="Times New Roman" pitchFamily="18" charset="0"/>
              </a:rPr>
              <a:t>) = </a:t>
            </a:r>
            <a:r>
              <a:rPr lang="en-US" sz="3200" b="1" dirty="0" smtClean="0">
                <a:latin typeface="Times New Roman" pitchFamily="18" charset="0"/>
              </a:rPr>
              <a:t>(- </a:t>
            </a:r>
            <a:r>
              <a:rPr lang="en-US" sz="3200" b="1" dirty="0">
                <a:latin typeface="Times New Roman" pitchFamily="18" charset="0"/>
                <a:sym typeface="Symbol"/>
              </a:rPr>
              <a:t>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</a:rPr>
              <a:t>; </a:t>
            </a:r>
            <a:r>
              <a:rPr lang="ru-RU" sz="3200" b="1" dirty="0" smtClean="0">
                <a:latin typeface="Times New Roman" pitchFamily="18" charset="0"/>
              </a:rPr>
              <a:t>4)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7950" y="1268413"/>
            <a:ext cx="3392480" cy="584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2.</a:t>
            </a:r>
            <a:r>
              <a:rPr lang="en-US" sz="3200" b="1" dirty="0">
                <a:latin typeface="Times New Roman" pitchFamily="18" charset="0"/>
              </a:rPr>
              <a:t> E(</a:t>
            </a:r>
            <a:r>
              <a:rPr lang="en-US" sz="3200" b="1" i="1" dirty="0">
                <a:latin typeface="Times New Roman" pitchFamily="18" charset="0"/>
              </a:rPr>
              <a:t>y</a:t>
            </a:r>
            <a:r>
              <a:rPr lang="en-US" sz="3200" b="1" dirty="0">
                <a:latin typeface="Times New Roman" pitchFamily="18" charset="0"/>
              </a:rPr>
              <a:t>) = [-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</a:rPr>
              <a:t>; </a:t>
            </a:r>
            <a:r>
              <a:rPr lang="en-US" sz="3200" b="1" dirty="0" smtClean="0">
                <a:latin typeface="Times New Roman" pitchFamily="18" charset="0"/>
                <a:sym typeface="Symbol"/>
              </a:rPr>
              <a:t></a:t>
            </a:r>
            <a:r>
              <a:rPr lang="ru-RU" sz="3200" b="1" dirty="0" smtClean="0">
                <a:latin typeface="Times New Roman" pitchFamily="18" charset="0"/>
                <a:sym typeface="Symbol"/>
              </a:rPr>
              <a:t>)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07950" y="2779713"/>
            <a:ext cx="2178034" cy="132343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4.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y</a:t>
            </a:r>
            <a:r>
              <a:rPr lang="en-US" sz="3200" b="1" baseline="-25000" dirty="0" err="1">
                <a:latin typeface="Times New Roman" pitchFamily="18" charset="0"/>
              </a:rPr>
              <a:t>max</a:t>
            </a:r>
            <a:r>
              <a:rPr lang="en-US" sz="3200" b="1" dirty="0">
                <a:latin typeface="Times New Roman" pitchFamily="18" charset="0"/>
              </a:rPr>
              <a:t> = </a:t>
            </a:r>
            <a:r>
              <a:rPr lang="en-US" sz="3200" b="1" dirty="0" smtClean="0">
                <a:latin typeface="Times New Roman" pitchFamily="18" charset="0"/>
              </a:rPr>
              <a:t>-1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</a:rPr>
              <a:t>при</a:t>
            </a:r>
            <a:r>
              <a:rPr lang="ru-RU" sz="3200" b="1" dirty="0">
                <a:latin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</a:rPr>
              <a:t>x</a:t>
            </a:r>
            <a:r>
              <a:rPr lang="en-US" sz="3200" b="1" dirty="0">
                <a:latin typeface="Times New Roman" pitchFamily="18" charset="0"/>
              </a:rPr>
              <a:t> = 0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23810" y="4214818"/>
            <a:ext cx="2376488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accent2"/>
                </a:solidFill>
                <a:latin typeface="Times New Roman" pitchFamily="18" charset="0"/>
              </a:rPr>
              <a:t>6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</a:rPr>
              <a:t>y</a:t>
            </a:r>
            <a:r>
              <a:rPr lang="ru-RU" sz="3200" b="1" dirty="0" smtClean="0">
                <a:latin typeface="Times New Roman" pitchFamily="18" charset="0"/>
              </a:rPr>
              <a:t>(3) </a:t>
            </a:r>
            <a:r>
              <a:rPr lang="en-US" sz="3200" b="1" dirty="0">
                <a:latin typeface="Times New Roman" pitchFamily="18" charset="0"/>
              </a:rPr>
              <a:t>= </a:t>
            </a:r>
            <a:r>
              <a:rPr lang="ru-RU" sz="3200" b="1" dirty="0">
                <a:latin typeface="Times New Roman" pitchFamily="18" charset="0"/>
              </a:rPr>
              <a:t>5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8027988" y="3716338"/>
            <a:ext cx="1008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4</a:t>
            </a:r>
            <a:endParaRPr lang="ru-RU" sz="3200"/>
          </a:p>
        </p:txBody>
      </p:sp>
      <p:sp>
        <p:nvSpPr>
          <p:cNvPr id="2102" name="Line 54"/>
          <p:cNvSpPr>
            <a:spLocks noChangeShapeType="1"/>
          </p:cNvSpPr>
          <p:nvPr/>
        </p:nvSpPr>
        <p:spPr bwMode="auto">
          <a:xfrm>
            <a:off x="8388350" y="333375"/>
            <a:ext cx="0" cy="6048375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 rot="-5400000">
            <a:off x="5970577" y="2244737"/>
            <a:ext cx="0" cy="5797550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286380" y="5064140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-</a:t>
            </a:r>
            <a:r>
              <a:rPr lang="ru-RU" sz="3200" dirty="0" smtClean="0"/>
              <a:t>2</a:t>
            </a:r>
            <a:endParaRPr lang="ru-RU" sz="3200" dirty="0"/>
          </a:p>
        </p:txBody>
      </p:sp>
      <p:sp>
        <p:nvSpPr>
          <p:cNvPr id="2108" name="AutoShape 60"/>
          <p:cNvSpPr>
            <a:spLocks noChangeArrowheads="1"/>
          </p:cNvSpPr>
          <p:nvPr/>
        </p:nvSpPr>
        <p:spPr bwMode="auto">
          <a:xfrm rot="16074564">
            <a:off x="6360469" y="4865588"/>
            <a:ext cx="146050" cy="431800"/>
          </a:xfrm>
          <a:prstGeom prst="moon">
            <a:avLst>
              <a:gd name="adj" fmla="val 4044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111" name="Oval 63"/>
          <p:cNvSpPr>
            <a:spLocks noChangeArrowheads="1"/>
          </p:cNvSpPr>
          <p:nvPr/>
        </p:nvSpPr>
        <p:spPr bwMode="auto">
          <a:xfrm>
            <a:off x="6357950" y="492919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2" name="AutoShape 64"/>
          <p:cNvSpPr>
            <a:spLocks noChangeArrowheads="1"/>
          </p:cNvSpPr>
          <p:nvPr/>
        </p:nvSpPr>
        <p:spPr bwMode="auto">
          <a:xfrm rot="5400000" flipV="1">
            <a:off x="5680876" y="4320388"/>
            <a:ext cx="215900" cy="433388"/>
          </a:xfrm>
          <a:prstGeom prst="moon">
            <a:avLst>
              <a:gd name="adj" fmla="val 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115" name="Oval 67"/>
          <p:cNvSpPr>
            <a:spLocks noChangeArrowheads="1"/>
          </p:cNvSpPr>
          <p:nvPr/>
        </p:nvSpPr>
        <p:spPr bwMode="auto">
          <a:xfrm>
            <a:off x="5643570" y="4429132"/>
            <a:ext cx="217488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19" name="Oval 71"/>
          <p:cNvSpPr>
            <a:spLocks noChangeArrowheads="1"/>
          </p:cNvSpPr>
          <p:nvPr/>
        </p:nvSpPr>
        <p:spPr bwMode="auto">
          <a:xfrm>
            <a:off x="7000892" y="3714752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21" name="Freeform 73"/>
          <p:cNvSpPr>
            <a:spLocks/>
          </p:cNvSpPr>
          <p:nvPr/>
        </p:nvSpPr>
        <p:spPr bwMode="auto">
          <a:xfrm>
            <a:off x="5000628" y="4402141"/>
            <a:ext cx="817563" cy="717549"/>
          </a:xfrm>
          <a:custGeom>
            <a:avLst/>
            <a:gdLst>
              <a:gd name="connsiteX0" fmla="*/ 0 w 1248"/>
              <a:gd name="connsiteY0" fmla="*/ 2024 h 2024"/>
              <a:gd name="connsiteX1" fmla="*/ 135 w 1248"/>
              <a:gd name="connsiteY1" fmla="*/ 1949 h 2024"/>
              <a:gd name="connsiteX2" fmla="*/ 417 w 1248"/>
              <a:gd name="connsiteY2" fmla="*/ 1580 h 2024"/>
              <a:gd name="connsiteX3" fmla="*/ 783 w 1248"/>
              <a:gd name="connsiteY3" fmla="*/ 785 h 2024"/>
              <a:gd name="connsiteX4" fmla="*/ 1216 w 1248"/>
              <a:gd name="connsiteY4" fmla="*/ 1027 h 2024"/>
              <a:gd name="connsiteX5" fmla="*/ 975 w 1248"/>
              <a:gd name="connsiteY5" fmla="*/ 317 h 2024"/>
              <a:gd name="connsiteX6" fmla="*/ 1080 w 1248"/>
              <a:gd name="connsiteY6" fmla="*/ 116 h 2024"/>
              <a:gd name="connsiteX7" fmla="*/ 1170 w 1248"/>
              <a:gd name="connsiteY7" fmla="*/ 19 h 2024"/>
              <a:gd name="connsiteX8" fmla="*/ 1226 w 1248"/>
              <a:gd name="connsiteY8" fmla="*/ 2 h 2024"/>
              <a:gd name="connsiteX0" fmla="*/ 0 w 1309"/>
              <a:gd name="connsiteY0" fmla="*/ 2024 h 2024"/>
              <a:gd name="connsiteX1" fmla="*/ 135 w 1309"/>
              <a:gd name="connsiteY1" fmla="*/ 1949 h 2024"/>
              <a:gd name="connsiteX2" fmla="*/ 417 w 1309"/>
              <a:gd name="connsiteY2" fmla="*/ 1580 h 2024"/>
              <a:gd name="connsiteX3" fmla="*/ 1216 w 1309"/>
              <a:gd name="connsiteY3" fmla="*/ 1027 h 2024"/>
              <a:gd name="connsiteX4" fmla="*/ 975 w 1309"/>
              <a:gd name="connsiteY4" fmla="*/ 317 h 2024"/>
              <a:gd name="connsiteX5" fmla="*/ 1080 w 1309"/>
              <a:gd name="connsiteY5" fmla="*/ 116 h 2024"/>
              <a:gd name="connsiteX6" fmla="*/ 1170 w 1309"/>
              <a:gd name="connsiteY6" fmla="*/ 19 h 2024"/>
              <a:gd name="connsiteX7" fmla="*/ 1226 w 1309"/>
              <a:gd name="connsiteY7" fmla="*/ 2 h 2024"/>
              <a:gd name="connsiteX0" fmla="*/ 0 w 1327"/>
              <a:gd name="connsiteY0" fmla="*/ 2076 h 2076"/>
              <a:gd name="connsiteX1" fmla="*/ 135 w 1327"/>
              <a:gd name="connsiteY1" fmla="*/ 2001 h 2076"/>
              <a:gd name="connsiteX2" fmla="*/ 417 w 1327"/>
              <a:gd name="connsiteY2" fmla="*/ 1632 h 2076"/>
              <a:gd name="connsiteX3" fmla="*/ 1216 w 1327"/>
              <a:gd name="connsiteY3" fmla="*/ 1079 h 2076"/>
              <a:gd name="connsiteX4" fmla="*/ 1080 w 1327"/>
              <a:gd name="connsiteY4" fmla="*/ 168 h 2076"/>
              <a:gd name="connsiteX5" fmla="*/ 1170 w 1327"/>
              <a:gd name="connsiteY5" fmla="*/ 71 h 2076"/>
              <a:gd name="connsiteX6" fmla="*/ 1226 w 1327"/>
              <a:gd name="connsiteY6" fmla="*/ 54 h 2076"/>
              <a:gd name="connsiteX0" fmla="*/ 0 w 1342"/>
              <a:gd name="connsiteY0" fmla="*/ 2024 h 2024"/>
              <a:gd name="connsiteX1" fmla="*/ 135 w 1342"/>
              <a:gd name="connsiteY1" fmla="*/ 1949 h 2024"/>
              <a:gd name="connsiteX2" fmla="*/ 417 w 1342"/>
              <a:gd name="connsiteY2" fmla="*/ 1580 h 2024"/>
              <a:gd name="connsiteX3" fmla="*/ 1216 w 1342"/>
              <a:gd name="connsiteY3" fmla="*/ 1027 h 2024"/>
              <a:gd name="connsiteX4" fmla="*/ 1170 w 1342"/>
              <a:gd name="connsiteY4" fmla="*/ 19 h 2024"/>
              <a:gd name="connsiteX5" fmla="*/ 1226 w 1342"/>
              <a:gd name="connsiteY5" fmla="*/ 2 h 2024"/>
              <a:gd name="connsiteX0" fmla="*/ 0 w 1351"/>
              <a:gd name="connsiteY0" fmla="*/ 2022 h 2022"/>
              <a:gd name="connsiteX1" fmla="*/ 135 w 1351"/>
              <a:gd name="connsiteY1" fmla="*/ 1947 h 2022"/>
              <a:gd name="connsiteX2" fmla="*/ 417 w 1351"/>
              <a:gd name="connsiteY2" fmla="*/ 1578 h 2022"/>
              <a:gd name="connsiteX3" fmla="*/ 1216 w 1351"/>
              <a:gd name="connsiteY3" fmla="*/ 1025 h 2022"/>
              <a:gd name="connsiteX4" fmla="*/ 1226 w 1351"/>
              <a:gd name="connsiteY4" fmla="*/ 0 h 2022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1216 w 1216"/>
              <a:gd name="connsiteY3" fmla="*/ 0 h 997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901 w 1216"/>
              <a:gd name="connsiteY3" fmla="*/ 301 h 997"/>
              <a:gd name="connsiteX4" fmla="*/ 1216 w 1216"/>
              <a:gd name="connsiteY4" fmla="*/ 0 h 997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636 w 1216"/>
              <a:gd name="connsiteY3" fmla="*/ 456 h 997"/>
              <a:gd name="connsiteX4" fmla="*/ 901 w 1216"/>
              <a:gd name="connsiteY4" fmla="*/ 301 h 997"/>
              <a:gd name="connsiteX5" fmla="*/ 1216 w 1216"/>
              <a:gd name="connsiteY5" fmla="*/ 0 h 997"/>
              <a:gd name="connsiteX0" fmla="*/ 0 w 901"/>
              <a:gd name="connsiteY0" fmla="*/ 696 h 696"/>
              <a:gd name="connsiteX1" fmla="*/ 135 w 901"/>
              <a:gd name="connsiteY1" fmla="*/ 621 h 696"/>
              <a:gd name="connsiteX2" fmla="*/ 417 w 901"/>
              <a:gd name="connsiteY2" fmla="*/ 252 h 696"/>
              <a:gd name="connsiteX3" fmla="*/ 636 w 901"/>
              <a:gd name="connsiteY3" fmla="*/ 155 h 696"/>
              <a:gd name="connsiteX4" fmla="*/ 901 w 901"/>
              <a:gd name="connsiteY4" fmla="*/ 0 h 696"/>
              <a:gd name="connsiteX0" fmla="*/ 0 w 636"/>
              <a:gd name="connsiteY0" fmla="*/ 541 h 541"/>
              <a:gd name="connsiteX1" fmla="*/ 135 w 636"/>
              <a:gd name="connsiteY1" fmla="*/ 466 h 541"/>
              <a:gd name="connsiteX2" fmla="*/ 417 w 636"/>
              <a:gd name="connsiteY2" fmla="*/ 97 h 541"/>
              <a:gd name="connsiteX3" fmla="*/ 636 w 636"/>
              <a:gd name="connsiteY3" fmla="*/ 0 h 541"/>
              <a:gd name="connsiteX0" fmla="*/ 0 w 636"/>
              <a:gd name="connsiteY0" fmla="*/ 816 h 816"/>
              <a:gd name="connsiteX1" fmla="*/ 135 w 636"/>
              <a:gd name="connsiteY1" fmla="*/ 741 h 816"/>
              <a:gd name="connsiteX2" fmla="*/ 417 w 636"/>
              <a:gd name="connsiteY2" fmla="*/ 372 h 816"/>
              <a:gd name="connsiteX3" fmla="*/ 426 w 636"/>
              <a:gd name="connsiteY3" fmla="*/ 16 h 816"/>
              <a:gd name="connsiteX4" fmla="*/ 636 w 636"/>
              <a:gd name="connsiteY4" fmla="*/ 275 h 816"/>
              <a:gd name="connsiteX0" fmla="*/ 0 w 636"/>
              <a:gd name="connsiteY0" fmla="*/ 541 h 541"/>
              <a:gd name="connsiteX1" fmla="*/ 135 w 636"/>
              <a:gd name="connsiteY1" fmla="*/ 466 h 541"/>
              <a:gd name="connsiteX2" fmla="*/ 417 w 636"/>
              <a:gd name="connsiteY2" fmla="*/ 97 h 541"/>
              <a:gd name="connsiteX3" fmla="*/ 636 w 636"/>
              <a:gd name="connsiteY3" fmla="*/ 0 h 541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417 w 417"/>
              <a:gd name="connsiteY2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9 h 449"/>
              <a:gd name="connsiteX1" fmla="*/ 135 w 417"/>
              <a:gd name="connsiteY1" fmla="*/ 374 h 449"/>
              <a:gd name="connsiteX2" fmla="*/ 244 w 417"/>
              <a:gd name="connsiteY2" fmla="*/ 192 h 449"/>
              <a:gd name="connsiteX3" fmla="*/ 289 w 417"/>
              <a:gd name="connsiteY3" fmla="*/ 82 h 449"/>
              <a:gd name="connsiteX4" fmla="*/ 346 w 417"/>
              <a:gd name="connsiteY4" fmla="*/ 41 h 449"/>
              <a:gd name="connsiteX5" fmla="*/ 417 w 417"/>
              <a:gd name="connsiteY5" fmla="*/ 5 h 449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556 h 556"/>
              <a:gd name="connsiteX1" fmla="*/ 135 w 417"/>
              <a:gd name="connsiteY1" fmla="*/ 481 h 556"/>
              <a:gd name="connsiteX2" fmla="*/ 244 w 417"/>
              <a:gd name="connsiteY2" fmla="*/ 299 h 556"/>
              <a:gd name="connsiteX3" fmla="*/ 289 w 417"/>
              <a:gd name="connsiteY3" fmla="*/ 189 h 556"/>
              <a:gd name="connsiteX4" fmla="*/ 346 w 417"/>
              <a:gd name="connsiteY4" fmla="*/ 148 h 556"/>
              <a:gd name="connsiteX5" fmla="*/ 213 w 417"/>
              <a:gd name="connsiteY5" fmla="*/ 12 h 556"/>
              <a:gd name="connsiteX6" fmla="*/ 417 w 417"/>
              <a:gd name="connsiteY6" fmla="*/ 112 h 556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348 w 417"/>
              <a:gd name="connsiteY5" fmla="*/ 35 h 444"/>
              <a:gd name="connsiteX6" fmla="*/ 417 w 417"/>
              <a:gd name="connsiteY6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348 w 417"/>
              <a:gd name="connsiteY5" fmla="*/ 35 h 444"/>
              <a:gd name="connsiteX6" fmla="*/ 417 w 417"/>
              <a:gd name="connsiteY6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64 h 464"/>
              <a:gd name="connsiteX1" fmla="*/ 135 w 417"/>
              <a:gd name="connsiteY1" fmla="*/ 389 h 464"/>
              <a:gd name="connsiteX2" fmla="*/ 244 w 417"/>
              <a:gd name="connsiteY2" fmla="*/ 207 h 464"/>
              <a:gd name="connsiteX3" fmla="*/ 289 w 417"/>
              <a:gd name="connsiteY3" fmla="*/ 97 h 464"/>
              <a:gd name="connsiteX4" fmla="*/ 354 w 417"/>
              <a:gd name="connsiteY4" fmla="*/ 13 h 464"/>
              <a:gd name="connsiteX5" fmla="*/ 417 w 417"/>
              <a:gd name="connsiteY5" fmla="*/ 20 h 464"/>
              <a:gd name="connsiteX0" fmla="*/ 0 w 417"/>
              <a:gd name="connsiteY0" fmla="*/ 464 h 464"/>
              <a:gd name="connsiteX1" fmla="*/ 135 w 417"/>
              <a:gd name="connsiteY1" fmla="*/ 389 h 464"/>
              <a:gd name="connsiteX2" fmla="*/ 244 w 417"/>
              <a:gd name="connsiteY2" fmla="*/ 207 h 464"/>
              <a:gd name="connsiteX3" fmla="*/ 289 w 417"/>
              <a:gd name="connsiteY3" fmla="*/ 97 h 464"/>
              <a:gd name="connsiteX4" fmla="*/ 354 w 417"/>
              <a:gd name="connsiteY4" fmla="*/ 13 h 464"/>
              <a:gd name="connsiteX5" fmla="*/ 417 w 417"/>
              <a:gd name="connsiteY5" fmla="*/ 20 h 464"/>
              <a:gd name="connsiteX0" fmla="*/ 0 w 354"/>
              <a:gd name="connsiteY0" fmla="*/ 451 h 451"/>
              <a:gd name="connsiteX1" fmla="*/ 135 w 354"/>
              <a:gd name="connsiteY1" fmla="*/ 376 h 451"/>
              <a:gd name="connsiteX2" fmla="*/ 244 w 354"/>
              <a:gd name="connsiteY2" fmla="*/ 194 h 451"/>
              <a:gd name="connsiteX3" fmla="*/ 289 w 354"/>
              <a:gd name="connsiteY3" fmla="*/ 84 h 451"/>
              <a:gd name="connsiteX4" fmla="*/ 354 w 354"/>
              <a:gd name="connsiteY4" fmla="*/ 0 h 451"/>
              <a:gd name="connsiteX0" fmla="*/ 0 w 399"/>
              <a:gd name="connsiteY0" fmla="*/ 451 h 451"/>
              <a:gd name="connsiteX1" fmla="*/ 135 w 399"/>
              <a:gd name="connsiteY1" fmla="*/ 376 h 451"/>
              <a:gd name="connsiteX2" fmla="*/ 244 w 399"/>
              <a:gd name="connsiteY2" fmla="*/ 194 h 451"/>
              <a:gd name="connsiteX3" fmla="*/ 289 w 399"/>
              <a:gd name="connsiteY3" fmla="*/ 84 h 451"/>
              <a:gd name="connsiteX4" fmla="*/ 399 w 399"/>
              <a:gd name="connsiteY4" fmla="*/ 0 h 451"/>
              <a:gd name="connsiteX0" fmla="*/ 0 w 399"/>
              <a:gd name="connsiteY0" fmla="*/ 482 h 482"/>
              <a:gd name="connsiteX1" fmla="*/ 135 w 399"/>
              <a:gd name="connsiteY1" fmla="*/ 407 h 482"/>
              <a:gd name="connsiteX2" fmla="*/ 244 w 399"/>
              <a:gd name="connsiteY2" fmla="*/ 225 h 482"/>
              <a:gd name="connsiteX3" fmla="*/ 289 w 399"/>
              <a:gd name="connsiteY3" fmla="*/ 115 h 482"/>
              <a:gd name="connsiteX4" fmla="*/ 356 w 399"/>
              <a:gd name="connsiteY4" fmla="*/ 14 h 482"/>
              <a:gd name="connsiteX5" fmla="*/ 399 w 399"/>
              <a:gd name="connsiteY5" fmla="*/ 31 h 482"/>
              <a:gd name="connsiteX0" fmla="*/ 0 w 399"/>
              <a:gd name="connsiteY0" fmla="*/ 482 h 482"/>
              <a:gd name="connsiteX1" fmla="*/ 135 w 399"/>
              <a:gd name="connsiteY1" fmla="*/ 407 h 482"/>
              <a:gd name="connsiteX2" fmla="*/ 244 w 399"/>
              <a:gd name="connsiteY2" fmla="*/ 225 h 482"/>
              <a:gd name="connsiteX3" fmla="*/ 289 w 399"/>
              <a:gd name="connsiteY3" fmla="*/ 115 h 482"/>
              <a:gd name="connsiteX4" fmla="*/ 356 w 399"/>
              <a:gd name="connsiteY4" fmla="*/ 14 h 482"/>
              <a:gd name="connsiteX5" fmla="*/ 399 w 399"/>
              <a:gd name="connsiteY5" fmla="*/ 31 h 482"/>
              <a:gd name="connsiteX0" fmla="*/ 0 w 425"/>
              <a:gd name="connsiteY0" fmla="*/ 482 h 482"/>
              <a:gd name="connsiteX1" fmla="*/ 135 w 425"/>
              <a:gd name="connsiteY1" fmla="*/ 407 h 482"/>
              <a:gd name="connsiteX2" fmla="*/ 244 w 425"/>
              <a:gd name="connsiteY2" fmla="*/ 225 h 482"/>
              <a:gd name="connsiteX3" fmla="*/ 289 w 425"/>
              <a:gd name="connsiteY3" fmla="*/ 115 h 482"/>
              <a:gd name="connsiteX4" fmla="*/ 356 w 425"/>
              <a:gd name="connsiteY4" fmla="*/ 14 h 482"/>
              <a:gd name="connsiteX5" fmla="*/ 399 w 425"/>
              <a:gd name="connsiteY5" fmla="*/ 31 h 482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34 w 425"/>
              <a:gd name="connsiteY4" fmla="*/ 104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18 w 443"/>
              <a:gd name="connsiteY0" fmla="*/ 474 h 482"/>
              <a:gd name="connsiteX1" fmla="*/ 23 w 443"/>
              <a:gd name="connsiteY1" fmla="*/ 469 h 482"/>
              <a:gd name="connsiteX2" fmla="*/ 153 w 443"/>
              <a:gd name="connsiteY2" fmla="*/ 399 h 482"/>
              <a:gd name="connsiteX3" fmla="*/ 262 w 443"/>
              <a:gd name="connsiteY3" fmla="*/ 217 h 482"/>
              <a:gd name="connsiteX4" fmla="*/ 374 w 443"/>
              <a:gd name="connsiteY4" fmla="*/ 51 h 482"/>
              <a:gd name="connsiteX5" fmla="*/ 417 w 443"/>
              <a:gd name="connsiteY5" fmla="*/ 23 h 482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0 w 425"/>
              <a:gd name="connsiteY0" fmla="*/ 474 h 474"/>
              <a:gd name="connsiteX1" fmla="*/ 90 w 425"/>
              <a:gd name="connsiteY1" fmla="*/ 337 h 474"/>
              <a:gd name="connsiteX2" fmla="*/ 135 w 425"/>
              <a:gd name="connsiteY2" fmla="*/ 399 h 474"/>
              <a:gd name="connsiteX3" fmla="*/ 244 w 425"/>
              <a:gd name="connsiteY3" fmla="*/ 21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42 w 425"/>
              <a:gd name="connsiteY1" fmla="*/ 247 h 474"/>
              <a:gd name="connsiteX2" fmla="*/ 90 w 425"/>
              <a:gd name="connsiteY2" fmla="*/ 337 h 474"/>
              <a:gd name="connsiteX3" fmla="*/ 135 w 425"/>
              <a:gd name="connsiteY3" fmla="*/ 399 h 474"/>
              <a:gd name="connsiteX4" fmla="*/ 244 w 425"/>
              <a:gd name="connsiteY4" fmla="*/ 21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29 h 442"/>
              <a:gd name="connsiteX1" fmla="*/ 42 w 425"/>
              <a:gd name="connsiteY1" fmla="*/ 247 h 442"/>
              <a:gd name="connsiteX2" fmla="*/ 90 w 425"/>
              <a:gd name="connsiteY2" fmla="*/ 337 h 442"/>
              <a:gd name="connsiteX3" fmla="*/ 135 w 425"/>
              <a:gd name="connsiteY3" fmla="*/ 399 h 442"/>
              <a:gd name="connsiteX4" fmla="*/ 244 w 425"/>
              <a:gd name="connsiteY4" fmla="*/ 217 h 442"/>
              <a:gd name="connsiteX5" fmla="*/ 356 w 425"/>
              <a:gd name="connsiteY5" fmla="*/ 51 h 442"/>
              <a:gd name="connsiteX6" fmla="*/ 399 w 425"/>
              <a:gd name="connsiteY6" fmla="*/ 23 h 442"/>
              <a:gd name="connsiteX0" fmla="*/ 0 w 425"/>
              <a:gd name="connsiteY0" fmla="*/ 429 h 429"/>
              <a:gd name="connsiteX1" fmla="*/ 42 w 425"/>
              <a:gd name="connsiteY1" fmla="*/ 247 h 429"/>
              <a:gd name="connsiteX2" fmla="*/ 135 w 425"/>
              <a:gd name="connsiteY2" fmla="*/ 399 h 429"/>
              <a:gd name="connsiteX3" fmla="*/ 244 w 425"/>
              <a:gd name="connsiteY3" fmla="*/ 217 h 429"/>
              <a:gd name="connsiteX4" fmla="*/ 356 w 425"/>
              <a:gd name="connsiteY4" fmla="*/ 51 h 429"/>
              <a:gd name="connsiteX5" fmla="*/ 399 w 425"/>
              <a:gd name="connsiteY5" fmla="*/ 23 h 429"/>
              <a:gd name="connsiteX0" fmla="*/ 0 w 425"/>
              <a:gd name="connsiteY0" fmla="*/ 429 h 434"/>
              <a:gd name="connsiteX1" fmla="*/ 135 w 425"/>
              <a:gd name="connsiteY1" fmla="*/ 399 h 434"/>
              <a:gd name="connsiteX2" fmla="*/ 244 w 425"/>
              <a:gd name="connsiteY2" fmla="*/ 217 h 434"/>
              <a:gd name="connsiteX3" fmla="*/ 356 w 425"/>
              <a:gd name="connsiteY3" fmla="*/ 51 h 434"/>
              <a:gd name="connsiteX4" fmla="*/ 399 w 425"/>
              <a:gd name="connsiteY4" fmla="*/ 23 h 43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0 w 425"/>
              <a:gd name="connsiteY0" fmla="*/ 474 h 476"/>
              <a:gd name="connsiteX1" fmla="*/ 79 w 425"/>
              <a:gd name="connsiteY1" fmla="*/ 463 h 476"/>
              <a:gd name="connsiteX2" fmla="*/ 135 w 425"/>
              <a:gd name="connsiteY2" fmla="*/ 399 h 476"/>
              <a:gd name="connsiteX3" fmla="*/ 244 w 425"/>
              <a:gd name="connsiteY3" fmla="*/ 217 h 476"/>
              <a:gd name="connsiteX4" fmla="*/ 356 w 425"/>
              <a:gd name="connsiteY4" fmla="*/ 51 h 476"/>
              <a:gd name="connsiteX5" fmla="*/ 399 w 425"/>
              <a:gd name="connsiteY5" fmla="*/ 23 h 476"/>
              <a:gd name="connsiteX0" fmla="*/ 0 w 425"/>
              <a:gd name="connsiteY0" fmla="*/ 474 h 476"/>
              <a:gd name="connsiteX1" fmla="*/ 79 w 425"/>
              <a:gd name="connsiteY1" fmla="*/ 463 h 476"/>
              <a:gd name="connsiteX2" fmla="*/ 135 w 425"/>
              <a:gd name="connsiteY2" fmla="*/ 399 h 476"/>
              <a:gd name="connsiteX3" fmla="*/ 244 w 425"/>
              <a:gd name="connsiteY3" fmla="*/ 217 h 476"/>
              <a:gd name="connsiteX4" fmla="*/ 356 w 425"/>
              <a:gd name="connsiteY4" fmla="*/ 51 h 476"/>
              <a:gd name="connsiteX5" fmla="*/ 399 w 425"/>
              <a:gd name="connsiteY5" fmla="*/ 23 h 476"/>
              <a:gd name="connsiteX0" fmla="*/ 0 w 425"/>
              <a:gd name="connsiteY0" fmla="*/ 474 h 608"/>
              <a:gd name="connsiteX1" fmla="*/ 79 w 425"/>
              <a:gd name="connsiteY1" fmla="*/ 463 h 608"/>
              <a:gd name="connsiteX2" fmla="*/ 135 w 425"/>
              <a:gd name="connsiteY2" fmla="*/ 399 h 608"/>
              <a:gd name="connsiteX3" fmla="*/ 244 w 425"/>
              <a:gd name="connsiteY3" fmla="*/ 217 h 608"/>
              <a:gd name="connsiteX4" fmla="*/ 356 w 425"/>
              <a:gd name="connsiteY4" fmla="*/ 51 h 608"/>
              <a:gd name="connsiteX5" fmla="*/ 399 w 425"/>
              <a:gd name="connsiteY5" fmla="*/ 23 h 608"/>
              <a:gd name="connsiteX0" fmla="*/ 0 w 425"/>
              <a:gd name="connsiteY0" fmla="*/ 474 h 474"/>
              <a:gd name="connsiteX1" fmla="*/ 79 w 425"/>
              <a:gd name="connsiteY1" fmla="*/ 463 h 474"/>
              <a:gd name="connsiteX2" fmla="*/ 135 w 425"/>
              <a:gd name="connsiteY2" fmla="*/ 399 h 474"/>
              <a:gd name="connsiteX3" fmla="*/ 244 w 425"/>
              <a:gd name="connsiteY3" fmla="*/ 21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515"/>
              <a:gd name="connsiteY0" fmla="*/ 429 h 467"/>
              <a:gd name="connsiteX1" fmla="*/ 169 w 515"/>
              <a:gd name="connsiteY1" fmla="*/ 463 h 467"/>
              <a:gd name="connsiteX2" fmla="*/ 225 w 515"/>
              <a:gd name="connsiteY2" fmla="*/ 399 h 467"/>
              <a:gd name="connsiteX3" fmla="*/ 334 w 515"/>
              <a:gd name="connsiteY3" fmla="*/ 217 h 467"/>
              <a:gd name="connsiteX4" fmla="*/ 446 w 515"/>
              <a:gd name="connsiteY4" fmla="*/ 51 h 467"/>
              <a:gd name="connsiteX5" fmla="*/ 489 w 515"/>
              <a:gd name="connsiteY5" fmla="*/ 23 h 467"/>
              <a:gd name="connsiteX0" fmla="*/ 0 w 515"/>
              <a:gd name="connsiteY0" fmla="*/ 429 h 472"/>
              <a:gd name="connsiteX1" fmla="*/ 61 w 515"/>
              <a:gd name="connsiteY1" fmla="*/ 452 h 472"/>
              <a:gd name="connsiteX2" fmla="*/ 169 w 515"/>
              <a:gd name="connsiteY2" fmla="*/ 463 h 472"/>
              <a:gd name="connsiteX3" fmla="*/ 225 w 515"/>
              <a:gd name="connsiteY3" fmla="*/ 399 h 472"/>
              <a:gd name="connsiteX4" fmla="*/ 334 w 515"/>
              <a:gd name="connsiteY4" fmla="*/ 217 h 472"/>
              <a:gd name="connsiteX5" fmla="*/ 446 w 515"/>
              <a:gd name="connsiteY5" fmla="*/ 51 h 472"/>
              <a:gd name="connsiteX6" fmla="*/ 489 w 515"/>
              <a:gd name="connsiteY6" fmla="*/ 23 h 472"/>
              <a:gd name="connsiteX0" fmla="*/ 0 w 515"/>
              <a:gd name="connsiteY0" fmla="*/ 429 h 472"/>
              <a:gd name="connsiteX1" fmla="*/ 61 w 515"/>
              <a:gd name="connsiteY1" fmla="*/ 452 h 472"/>
              <a:gd name="connsiteX2" fmla="*/ 79 w 515"/>
              <a:gd name="connsiteY2" fmla="*/ 463 h 472"/>
              <a:gd name="connsiteX3" fmla="*/ 225 w 515"/>
              <a:gd name="connsiteY3" fmla="*/ 399 h 472"/>
              <a:gd name="connsiteX4" fmla="*/ 334 w 515"/>
              <a:gd name="connsiteY4" fmla="*/ 217 h 472"/>
              <a:gd name="connsiteX5" fmla="*/ 446 w 515"/>
              <a:gd name="connsiteY5" fmla="*/ 51 h 472"/>
              <a:gd name="connsiteX6" fmla="*/ 489 w 515"/>
              <a:gd name="connsiteY6" fmla="*/ 23 h 472"/>
              <a:gd name="connsiteX0" fmla="*/ 0 w 515"/>
              <a:gd name="connsiteY0" fmla="*/ 429 h 452"/>
              <a:gd name="connsiteX1" fmla="*/ 61 w 515"/>
              <a:gd name="connsiteY1" fmla="*/ 452 h 452"/>
              <a:gd name="connsiteX2" fmla="*/ 225 w 515"/>
              <a:gd name="connsiteY2" fmla="*/ 399 h 452"/>
              <a:gd name="connsiteX3" fmla="*/ 334 w 515"/>
              <a:gd name="connsiteY3" fmla="*/ 217 h 452"/>
              <a:gd name="connsiteX4" fmla="*/ 446 w 515"/>
              <a:gd name="connsiteY4" fmla="*/ 51 h 452"/>
              <a:gd name="connsiteX5" fmla="*/ 489 w 515"/>
              <a:gd name="connsiteY5" fmla="*/ 23 h 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5" h="452">
                <a:moveTo>
                  <a:pt x="0" y="429"/>
                </a:moveTo>
                <a:cubicBezTo>
                  <a:pt x="20" y="437"/>
                  <a:pt x="41" y="444"/>
                  <a:pt x="61" y="452"/>
                </a:cubicBezTo>
                <a:cubicBezTo>
                  <a:pt x="98" y="447"/>
                  <a:pt x="180" y="438"/>
                  <a:pt x="225" y="399"/>
                </a:cubicBezTo>
                <a:cubicBezTo>
                  <a:pt x="273" y="356"/>
                  <a:pt x="308" y="266"/>
                  <a:pt x="334" y="217"/>
                </a:cubicBezTo>
                <a:cubicBezTo>
                  <a:pt x="371" y="159"/>
                  <a:pt x="420" y="83"/>
                  <a:pt x="446" y="51"/>
                </a:cubicBezTo>
                <a:cubicBezTo>
                  <a:pt x="456" y="37"/>
                  <a:pt x="515" y="0"/>
                  <a:pt x="489" y="23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2" name="Freeform 74"/>
          <p:cNvSpPr>
            <a:spLocks/>
          </p:cNvSpPr>
          <p:nvPr/>
        </p:nvSpPr>
        <p:spPr bwMode="auto">
          <a:xfrm>
            <a:off x="6411924" y="71419"/>
            <a:ext cx="1458913" cy="5090960"/>
          </a:xfrm>
          <a:custGeom>
            <a:avLst/>
            <a:gdLst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682 w 1043"/>
              <a:gd name="connsiteY7" fmla="*/ 497 h 3027"/>
              <a:gd name="connsiteX8" fmla="*/ 1043 w 1043"/>
              <a:gd name="connsiteY8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682 w 1043"/>
              <a:gd name="connsiteY7" fmla="*/ 49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682 w 1043"/>
              <a:gd name="connsiteY7" fmla="*/ 632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720 w 1043"/>
              <a:gd name="connsiteY7" fmla="*/ 844 h 3027"/>
              <a:gd name="connsiteX8" fmla="*/ 682 w 1043"/>
              <a:gd name="connsiteY8" fmla="*/ 632 h 3027"/>
              <a:gd name="connsiteX9" fmla="*/ 812 w 1043"/>
              <a:gd name="connsiteY9" fmla="*/ 469 h 3027"/>
              <a:gd name="connsiteX10" fmla="*/ 1043 w 1043"/>
              <a:gd name="connsiteY10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682 w 1043"/>
              <a:gd name="connsiteY7" fmla="*/ 632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591 w 1043"/>
              <a:gd name="connsiteY6" fmla="*/ 859 h 3027"/>
              <a:gd name="connsiteX7" fmla="*/ 682 w 1043"/>
              <a:gd name="connsiteY7" fmla="*/ 632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682 w 1043"/>
              <a:gd name="connsiteY7" fmla="*/ 632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682 w 1043"/>
              <a:gd name="connsiteY7" fmla="*/ 632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463 w 1043"/>
              <a:gd name="connsiteY5" fmla="*/ 1804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598 w 1043"/>
              <a:gd name="connsiteY5" fmla="*/ 1804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1043"/>
              <a:gd name="connsiteY0" fmla="*/ 3027 h 3027"/>
              <a:gd name="connsiteX1" fmla="*/ 78 w 1043"/>
              <a:gd name="connsiteY1" fmla="*/ 3000 h 3027"/>
              <a:gd name="connsiteX2" fmla="*/ 177 w 1043"/>
              <a:gd name="connsiteY2" fmla="*/ 2875 h 3027"/>
              <a:gd name="connsiteX3" fmla="*/ 288 w 1043"/>
              <a:gd name="connsiteY3" fmla="*/ 2628 h 3027"/>
              <a:gd name="connsiteX4" fmla="*/ 373 w 1043"/>
              <a:gd name="connsiteY4" fmla="*/ 2332 h 3027"/>
              <a:gd name="connsiteX5" fmla="*/ 598 w 1043"/>
              <a:gd name="connsiteY5" fmla="*/ 1579 h 3027"/>
              <a:gd name="connsiteX6" fmla="*/ 726 w 1043"/>
              <a:gd name="connsiteY6" fmla="*/ 994 h 3027"/>
              <a:gd name="connsiteX7" fmla="*/ 772 w 1043"/>
              <a:gd name="connsiteY7" fmla="*/ 767 h 3027"/>
              <a:gd name="connsiteX8" fmla="*/ 812 w 1043"/>
              <a:gd name="connsiteY8" fmla="*/ 469 h 3027"/>
              <a:gd name="connsiteX9" fmla="*/ 1043 w 1043"/>
              <a:gd name="connsiteY9" fmla="*/ 0 h 3027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373 w 908"/>
              <a:gd name="connsiteY4" fmla="*/ 246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373 w 908"/>
              <a:gd name="connsiteY4" fmla="*/ 246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373 w 908"/>
              <a:gd name="connsiteY4" fmla="*/ 246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373 w 908"/>
              <a:gd name="connsiteY4" fmla="*/ 246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148 w 908"/>
              <a:gd name="connsiteY4" fmla="*/ 201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148 w 908"/>
              <a:gd name="connsiteY4" fmla="*/ 201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11 w 919"/>
              <a:gd name="connsiteY0" fmla="*/ 3162 h 3213"/>
              <a:gd name="connsiteX1" fmla="*/ 13 w 919"/>
              <a:gd name="connsiteY1" fmla="*/ 3208 h 3213"/>
              <a:gd name="connsiteX2" fmla="*/ 89 w 919"/>
              <a:gd name="connsiteY2" fmla="*/ 3135 h 3213"/>
              <a:gd name="connsiteX3" fmla="*/ 188 w 919"/>
              <a:gd name="connsiteY3" fmla="*/ 3010 h 3213"/>
              <a:gd name="connsiteX4" fmla="*/ 299 w 919"/>
              <a:gd name="connsiteY4" fmla="*/ 2763 h 3213"/>
              <a:gd name="connsiteX5" fmla="*/ 429 w 919"/>
              <a:gd name="connsiteY5" fmla="*/ 2377 h 3213"/>
              <a:gd name="connsiteX6" fmla="*/ 609 w 919"/>
              <a:gd name="connsiteY6" fmla="*/ 1714 h 3213"/>
              <a:gd name="connsiteX7" fmla="*/ 737 w 919"/>
              <a:gd name="connsiteY7" fmla="*/ 1129 h 3213"/>
              <a:gd name="connsiteX8" fmla="*/ 783 w 919"/>
              <a:gd name="connsiteY8" fmla="*/ 902 h 3213"/>
              <a:gd name="connsiteX9" fmla="*/ 823 w 919"/>
              <a:gd name="connsiteY9" fmla="*/ 604 h 3213"/>
              <a:gd name="connsiteX10" fmla="*/ 919 w 919"/>
              <a:gd name="connsiteY10" fmla="*/ 0 h 3213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4 w 908"/>
              <a:gd name="connsiteY1" fmla="*/ 3158 h 3162"/>
              <a:gd name="connsiteX2" fmla="*/ 78 w 908"/>
              <a:gd name="connsiteY2" fmla="*/ 3135 h 3162"/>
              <a:gd name="connsiteX3" fmla="*/ 177 w 908"/>
              <a:gd name="connsiteY3" fmla="*/ 3010 h 3162"/>
              <a:gd name="connsiteX4" fmla="*/ 288 w 908"/>
              <a:gd name="connsiteY4" fmla="*/ 2763 h 3162"/>
              <a:gd name="connsiteX5" fmla="*/ 418 w 908"/>
              <a:gd name="connsiteY5" fmla="*/ 2377 h 3162"/>
              <a:gd name="connsiteX6" fmla="*/ 598 w 908"/>
              <a:gd name="connsiteY6" fmla="*/ 1714 h 3162"/>
              <a:gd name="connsiteX7" fmla="*/ 726 w 908"/>
              <a:gd name="connsiteY7" fmla="*/ 1129 h 3162"/>
              <a:gd name="connsiteX8" fmla="*/ 772 w 908"/>
              <a:gd name="connsiteY8" fmla="*/ 902 h 3162"/>
              <a:gd name="connsiteX9" fmla="*/ 812 w 908"/>
              <a:gd name="connsiteY9" fmla="*/ 604 h 3162"/>
              <a:gd name="connsiteX10" fmla="*/ 908 w 908"/>
              <a:gd name="connsiteY10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62 h 3162"/>
              <a:gd name="connsiteX1" fmla="*/ 78 w 908"/>
              <a:gd name="connsiteY1" fmla="*/ 3135 h 3162"/>
              <a:gd name="connsiteX2" fmla="*/ 177 w 908"/>
              <a:gd name="connsiteY2" fmla="*/ 3010 h 3162"/>
              <a:gd name="connsiteX3" fmla="*/ 288 w 908"/>
              <a:gd name="connsiteY3" fmla="*/ 2763 h 3162"/>
              <a:gd name="connsiteX4" fmla="*/ 418 w 908"/>
              <a:gd name="connsiteY4" fmla="*/ 2377 h 3162"/>
              <a:gd name="connsiteX5" fmla="*/ 598 w 908"/>
              <a:gd name="connsiteY5" fmla="*/ 1714 h 3162"/>
              <a:gd name="connsiteX6" fmla="*/ 726 w 908"/>
              <a:gd name="connsiteY6" fmla="*/ 1129 h 3162"/>
              <a:gd name="connsiteX7" fmla="*/ 772 w 908"/>
              <a:gd name="connsiteY7" fmla="*/ 902 h 3162"/>
              <a:gd name="connsiteX8" fmla="*/ 812 w 908"/>
              <a:gd name="connsiteY8" fmla="*/ 604 h 3162"/>
              <a:gd name="connsiteX9" fmla="*/ 908 w 908"/>
              <a:gd name="connsiteY9" fmla="*/ 0 h 3162"/>
              <a:gd name="connsiteX0" fmla="*/ 0 w 908"/>
              <a:gd name="connsiteY0" fmla="*/ 3118 h 3135"/>
              <a:gd name="connsiteX1" fmla="*/ 78 w 908"/>
              <a:gd name="connsiteY1" fmla="*/ 3135 h 3135"/>
              <a:gd name="connsiteX2" fmla="*/ 177 w 908"/>
              <a:gd name="connsiteY2" fmla="*/ 3010 h 3135"/>
              <a:gd name="connsiteX3" fmla="*/ 288 w 908"/>
              <a:gd name="connsiteY3" fmla="*/ 2763 h 3135"/>
              <a:gd name="connsiteX4" fmla="*/ 418 w 908"/>
              <a:gd name="connsiteY4" fmla="*/ 2377 h 3135"/>
              <a:gd name="connsiteX5" fmla="*/ 598 w 908"/>
              <a:gd name="connsiteY5" fmla="*/ 1714 h 3135"/>
              <a:gd name="connsiteX6" fmla="*/ 726 w 908"/>
              <a:gd name="connsiteY6" fmla="*/ 1129 h 3135"/>
              <a:gd name="connsiteX7" fmla="*/ 772 w 908"/>
              <a:gd name="connsiteY7" fmla="*/ 902 h 3135"/>
              <a:gd name="connsiteX8" fmla="*/ 812 w 908"/>
              <a:gd name="connsiteY8" fmla="*/ 604 h 3135"/>
              <a:gd name="connsiteX9" fmla="*/ 908 w 908"/>
              <a:gd name="connsiteY9" fmla="*/ 0 h 313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76"/>
              <a:gd name="connsiteX1" fmla="*/ 46 w 908"/>
              <a:gd name="connsiteY1" fmla="*/ 3131 h 3176"/>
              <a:gd name="connsiteX2" fmla="*/ 78 w 908"/>
              <a:gd name="connsiteY2" fmla="*/ 3135 h 3176"/>
              <a:gd name="connsiteX3" fmla="*/ 177 w 908"/>
              <a:gd name="connsiteY3" fmla="*/ 3010 h 3176"/>
              <a:gd name="connsiteX4" fmla="*/ 288 w 908"/>
              <a:gd name="connsiteY4" fmla="*/ 2763 h 3176"/>
              <a:gd name="connsiteX5" fmla="*/ 418 w 908"/>
              <a:gd name="connsiteY5" fmla="*/ 2377 h 3176"/>
              <a:gd name="connsiteX6" fmla="*/ 598 w 908"/>
              <a:gd name="connsiteY6" fmla="*/ 1714 h 3176"/>
              <a:gd name="connsiteX7" fmla="*/ 726 w 908"/>
              <a:gd name="connsiteY7" fmla="*/ 1129 h 3176"/>
              <a:gd name="connsiteX8" fmla="*/ 772 w 908"/>
              <a:gd name="connsiteY8" fmla="*/ 902 h 3176"/>
              <a:gd name="connsiteX9" fmla="*/ 812 w 908"/>
              <a:gd name="connsiteY9" fmla="*/ 604 h 3176"/>
              <a:gd name="connsiteX10" fmla="*/ 908 w 908"/>
              <a:gd name="connsiteY10" fmla="*/ 0 h 3176"/>
              <a:gd name="connsiteX0" fmla="*/ 0 w 908"/>
              <a:gd name="connsiteY0" fmla="*/ 3118 h 3176"/>
              <a:gd name="connsiteX1" fmla="*/ 46 w 908"/>
              <a:gd name="connsiteY1" fmla="*/ 3131 h 3176"/>
              <a:gd name="connsiteX2" fmla="*/ 78 w 908"/>
              <a:gd name="connsiteY2" fmla="*/ 3135 h 3176"/>
              <a:gd name="connsiteX3" fmla="*/ 177 w 908"/>
              <a:gd name="connsiteY3" fmla="*/ 3010 h 3176"/>
              <a:gd name="connsiteX4" fmla="*/ 288 w 908"/>
              <a:gd name="connsiteY4" fmla="*/ 2763 h 3176"/>
              <a:gd name="connsiteX5" fmla="*/ 418 w 908"/>
              <a:gd name="connsiteY5" fmla="*/ 2377 h 3176"/>
              <a:gd name="connsiteX6" fmla="*/ 598 w 908"/>
              <a:gd name="connsiteY6" fmla="*/ 1714 h 3176"/>
              <a:gd name="connsiteX7" fmla="*/ 726 w 908"/>
              <a:gd name="connsiteY7" fmla="*/ 1129 h 3176"/>
              <a:gd name="connsiteX8" fmla="*/ 772 w 908"/>
              <a:gd name="connsiteY8" fmla="*/ 902 h 3176"/>
              <a:gd name="connsiteX9" fmla="*/ 812 w 908"/>
              <a:gd name="connsiteY9" fmla="*/ 604 h 3176"/>
              <a:gd name="connsiteX10" fmla="*/ 908 w 908"/>
              <a:gd name="connsiteY10" fmla="*/ 0 h 3176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0 w 908"/>
              <a:gd name="connsiteY0" fmla="*/ 3118 h 3155"/>
              <a:gd name="connsiteX1" fmla="*/ 46 w 908"/>
              <a:gd name="connsiteY1" fmla="*/ 3131 h 3155"/>
              <a:gd name="connsiteX2" fmla="*/ 78 w 908"/>
              <a:gd name="connsiteY2" fmla="*/ 3135 h 3155"/>
              <a:gd name="connsiteX3" fmla="*/ 177 w 908"/>
              <a:gd name="connsiteY3" fmla="*/ 3010 h 3155"/>
              <a:gd name="connsiteX4" fmla="*/ 288 w 908"/>
              <a:gd name="connsiteY4" fmla="*/ 2763 h 3155"/>
              <a:gd name="connsiteX5" fmla="*/ 418 w 908"/>
              <a:gd name="connsiteY5" fmla="*/ 2377 h 3155"/>
              <a:gd name="connsiteX6" fmla="*/ 598 w 908"/>
              <a:gd name="connsiteY6" fmla="*/ 1714 h 3155"/>
              <a:gd name="connsiteX7" fmla="*/ 726 w 908"/>
              <a:gd name="connsiteY7" fmla="*/ 1129 h 3155"/>
              <a:gd name="connsiteX8" fmla="*/ 772 w 908"/>
              <a:gd name="connsiteY8" fmla="*/ 902 h 3155"/>
              <a:gd name="connsiteX9" fmla="*/ 812 w 908"/>
              <a:gd name="connsiteY9" fmla="*/ 604 h 3155"/>
              <a:gd name="connsiteX10" fmla="*/ 908 w 908"/>
              <a:gd name="connsiteY10" fmla="*/ 0 h 3155"/>
              <a:gd name="connsiteX0" fmla="*/ 127 w 1035"/>
              <a:gd name="connsiteY0" fmla="*/ 3118 h 3367"/>
              <a:gd name="connsiteX1" fmla="*/ 173 w 1035"/>
              <a:gd name="connsiteY1" fmla="*/ 3131 h 3367"/>
              <a:gd name="connsiteX2" fmla="*/ 205 w 1035"/>
              <a:gd name="connsiteY2" fmla="*/ 3135 h 3367"/>
              <a:gd name="connsiteX3" fmla="*/ 304 w 1035"/>
              <a:gd name="connsiteY3" fmla="*/ 3010 h 3367"/>
              <a:gd name="connsiteX4" fmla="*/ 415 w 1035"/>
              <a:gd name="connsiteY4" fmla="*/ 2763 h 3367"/>
              <a:gd name="connsiteX5" fmla="*/ 545 w 1035"/>
              <a:gd name="connsiteY5" fmla="*/ 2377 h 3367"/>
              <a:gd name="connsiteX6" fmla="*/ 725 w 1035"/>
              <a:gd name="connsiteY6" fmla="*/ 1714 h 3367"/>
              <a:gd name="connsiteX7" fmla="*/ 853 w 1035"/>
              <a:gd name="connsiteY7" fmla="*/ 1129 h 3367"/>
              <a:gd name="connsiteX8" fmla="*/ 899 w 1035"/>
              <a:gd name="connsiteY8" fmla="*/ 902 h 3367"/>
              <a:gd name="connsiteX9" fmla="*/ 939 w 1035"/>
              <a:gd name="connsiteY9" fmla="*/ 604 h 3367"/>
              <a:gd name="connsiteX10" fmla="*/ 1035 w 1035"/>
              <a:gd name="connsiteY10" fmla="*/ 0 h 3367"/>
              <a:gd name="connsiteX0" fmla="*/ 1 w 909"/>
              <a:gd name="connsiteY0" fmla="*/ 3118 h 3156"/>
              <a:gd name="connsiteX1" fmla="*/ 47 w 909"/>
              <a:gd name="connsiteY1" fmla="*/ 3131 h 3156"/>
              <a:gd name="connsiteX2" fmla="*/ 5 w 909"/>
              <a:gd name="connsiteY2" fmla="*/ 3134 h 3156"/>
              <a:gd name="connsiteX3" fmla="*/ 79 w 909"/>
              <a:gd name="connsiteY3" fmla="*/ 3135 h 3156"/>
              <a:gd name="connsiteX4" fmla="*/ 178 w 909"/>
              <a:gd name="connsiteY4" fmla="*/ 3010 h 3156"/>
              <a:gd name="connsiteX5" fmla="*/ 289 w 909"/>
              <a:gd name="connsiteY5" fmla="*/ 2763 h 3156"/>
              <a:gd name="connsiteX6" fmla="*/ 419 w 909"/>
              <a:gd name="connsiteY6" fmla="*/ 2377 h 3156"/>
              <a:gd name="connsiteX7" fmla="*/ 599 w 909"/>
              <a:gd name="connsiteY7" fmla="*/ 1714 h 3156"/>
              <a:gd name="connsiteX8" fmla="*/ 727 w 909"/>
              <a:gd name="connsiteY8" fmla="*/ 1129 h 3156"/>
              <a:gd name="connsiteX9" fmla="*/ 773 w 909"/>
              <a:gd name="connsiteY9" fmla="*/ 902 h 3156"/>
              <a:gd name="connsiteX10" fmla="*/ 813 w 909"/>
              <a:gd name="connsiteY10" fmla="*/ 604 h 3156"/>
              <a:gd name="connsiteX11" fmla="*/ 909 w 909"/>
              <a:gd name="connsiteY11" fmla="*/ 0 h 3156"/>
              <a:gd name="connsiteX0" fmla="*/ 0 w 908"/>
              <a:gd name="connsiteY0" fmla="*/ 3118 h 3156"/>
              <a:gd name="connsiteX1" fmla="*/ 46 w 908"/>
              <a:gd name="connsiteY1" fmla="*/ 3131 h 3156"/>
              <a:gd name="connsiteX2" fmla="*/ 4 w 908"/>
              <a:gd name="connsiteY2" fmla="*/ 3134 h 3156"/>
              <a:gd name="connsiteX3" fmla="*/ 78 w 908"/>
              <a:gd name="connsiteY3" fmla="*/ 3135 h 3156"/>
              <a:gd name="connsiteX4" fmla="*/ 177 w 908"/>
              <a:gd name="connsiteY4" fmla="*/ 3010 h 3156"/>
              <a:gd name="connsiteX5" fmla="*/ 288 w 908"/>
              <a:gd name="connsiteY5" fmla="*/ 2763 h 3156"/>
              <a:gd name="connsiteX6" fmla="*/ 418 w 908"/>
              <a:gd name="connsiteY6" fmla="*/ 2377 h 3156"/>
              <a:gd name="connsiteX7" fmla="*/ 598 w 908"/>
              <a:gd name="connsiteY7" fmla="*/ 1714 h 3156"/>
              <a:gd name="connsiteX8" fmla="*/ 726 w 908"/>
              <a:gd name="connsiteY8" fmla="*/ 1129 h 3156"/>
              <a:gd name="connsiteX9" fmla="*/ 772 w 908"/>
              <a:gd name="connsiteY9" fmla="*/ 902 h 3156"/>
              <a:gd name="connsiteX10" fmla="*/ 812 w 908"/>
              <a:gd name="connsiteY10" fmla="*/ 604 h 3156"/>
              <a:gd name="connsiteX11" fmla="*/ 908 w 908"/>
              <a:gd name="connsiteY11" fmla="*/ 0 h 3156"/>
              <a:gd name="connsiteX0" fmla="*/ 0 w 908"/>
              <a:gd name="connsiteY0" fmla="*/ 3118 h 3156"/>
              <a:gd name="connsiteX1" fmla="*/ 46 w 908"/>
              <a:gd name="connsiteY1" fmla="*/ 3131 h 3156"/>
              <a:gd name="connsiteX2" fmla="*/ 4 w 908"/>
              <a:gd name="connsiteY2" fmla="*/ 3134 h 3156"/>
              <a:gd name="connsiteX3" fmla="*/ 78 w 908"/>
              <a:gd name="connsiteY3" fmla="*/ 3135 h 3156"/>
              <a:gd name="connsiteX4" fmla="*/ 177 w 908"/>
              <a:gd name="connsiteY4" fmla="*/ 3010 h 3156"/>
              <a:gd name="connsiteX5" fmla="*/ 288 w 908"/>
              <a:gd name="connsiteY5" fmla="*/ 2763 h 3156"/>
              <a:gd name="connsiteX6" fmla="*/ 418 w 908"/>
              <a:gd name="connsiteY6" fmla="*/ 2377 h 3156"/>
              <a:gd name="connsiteX7" fmla="*/ 598 w 908"/>
              <a:gd name="connsiteY7" fmla="*/ 1714 h 3156"/>
              <a:gd name="connsiteX8" fmla="*/ 726 w 908"/>
              <a:gd name="connsiteY8" fmla="*/ 1129 h 3156"/>
              <a:gd name="connsiteX9" fmla="*/ 772 w 908"/>
              <a:gd name="connsiteY9" fmla="*/ 902 h 3156"/>
              <a:gd name="connsiteX10" fmla="*/ 812 w 908"/>
              <a:gd name="connsiteY10" fmla="*/ 604 h 3156"/>
              <a:gd name="connsiteX11" fmla="*/ 908 w 908"/>
              <a:gd name="connsiteY11" fmla="*/ 0 h 3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8" h="3156">
                <a:moveTo>
                  <a:pt x="0" y="3118"/>
                </a:moveTo>
                <a:cubicBezTo>
                  <a:pt x="15" y="3122"/>
                  <a:pt x="31" y="3127"/>
                  <a:pt x="46" y="3131"/>
                </a:cubicBezTo>
                <a:lnTo>
                  <a:pt x="4" y="3134"/>
                </a:lnTo>
                <a:cubicBezTo>
                  <a:pt x="9" y="3135"/>
                  <a:pt x="57" y="3156"/>
                  <a:pt x="78" y="3135"/>
                </a:cubicBezTo>
                <a:cubicBezTo>
                  <a:pt x="108" y="3110"/>
                  <a:pt x="142" y="3072"/>
                  <a:pt x="177" y="3010"/>
                </a:cubicBezTo>
                <a:cubicBezTo>
                  <a:pt x="212" y="2948"/>
                  <a:pt x="248" y="2869"/>
                  <a:pt x="288" y="2763"/>
                </a:cubicBezTo>
                <a:cubicBezTo>
                  <a:pt x="328" y="2658"/>
                  <a:pt x="366" y="2552"/>
                  <a:pt x="418" y="2377"/>
                </a:cubicBezTo>
                <a:lnTo>
                  <a:pt x="598" y="1714"/>
                </a:lnTo>
                <a:cubicBezTo>
                  <a:pt x="657" y="1491"/>
                  <a:pt x="690" y="1324"/>
                  <a:pt x="726" y="1129"/>
                </a:cubicBezTo>
                <a:cubicBezTo>
                  <a:pt x="741" y="1053"/>
                  <a:pt x="757" y="978"/>
                  <a:pt x="772" y="902"/>
                </a:cubicBezTo>
                <a:cubicBezTo>
                  <a:pt x="785" y="803"/>
                  <a:pt x="799" y="703"/>
                  <a:pt x="812" y="604"/>
                </a:cubicBezTo>
                <a:cubicBezTo>
                  <a:pt x="844" y="403"/>
                  <a:pt x="876" y="201"/>
                  <a:pt x="908" y="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3098797" y="3976683"/>
            <a:ext cx="2019300" cy="1150937"/>
          </a:xfrm>
          <a:custGeom>
            <a:avLst/>
            <a:gdLst>
              <a:gd name="connsiteX0" fmla="*/ 0 w 756"/>
              <a:gd name="connsiteY0" fmla="*/ 0 h 1584"/>
              <a:gd name="connsiteX1" fmla="*/ 94 w 756"/>
              <a:gd name="connsiteY1" fmla="*/ 131 h 1584"/>
              <a:gd name="connsiteX2" fmla="*/ 204 w 756"/>
              <a:gd name="connsiteY2" fmla="*/ 454 h 1584"/>
              <a:gd name="connsiteX3" fmla="*/ 295 w 756"/>
              <a:gd name="connsiteY3" fmla="*/ 726 h 1584"/>
              <a:gd name="connsiteX4" fmla="*/ 386 w 756"/>
              <a:gd name="connsiteY4" fmla="*/ 1043 h 1584"/>
              <a:gd name="connsiteX5" fmla="*/ 532 w 756"/>
              <a:gd name="connsiteY5" fmla="*/ 1362 h 1584"/>
              <a:gd name="connsiteX6" fmla="*/ 657 w 756"/>
              <a:gd name="connsiteY6" fmla="*/ 1548 h 1584"/>
              <a:gd name="connsiteX7" fmla="*/ 756 w 756"/>
              <a:gd name="connsiteY7" fmla="*/ 1579 h 1584"/>
              <a:gd name="connsiteX0" fmla="*/ 0 w 662"/>
              <a:gd name="connsiteY0" fmla="*/ 0 h 1453"/>
              <a:gd name="connsiteX1" fmla="*/ 110 w 662"/>
              <a:gd name="connsiteY1" fmla="*/ 323 h 1453"/>
              <a:gd name="connsiteX2" fmla="*/ 201 w 662"/>
              <a:gd name="connsiteY2" fmla="*/ 595 h 1453"/>
              <a:gd name="connsiteX3" fmla="*/ 292 w 662"/>
              <a:gd name="connsiteY3" fmla="*/ 912 h 1453"/>
              <a:gd name="connsiteX4" fmla="*/ 438 w 662"/>
              <a:gd name="connsiteY4" fmla="*/ 1231 h 1453"/>
              <a:gd name="connsiteX5" fmla="*/ 563 w 662"/>
              <a:gd name="connsiteY5" fmla="*/ 1417 h 1453"/>
              <a:gd name="connsiteX6" fmla="*/ 662 w 662"/>
              <a:gd name="connsiteY6" fmla="*/ 1448 h 1453"/>
              <a:gd name="connsiteX0" fmla="*/ 0 w 552"/>
              <a:gd name="connsiteY0" fmla="*/ 0 h 1130"/>
              <a:gd name="connsiteX1" fmla="*/ 91 w 552"/>
              <a:gd name="connsiteY1" fmla="*/ 272 h 1130"/>
              <a:gd name="connsiteX2" fmla="*/ 182 w 552"/>
              <a:gd name="connsiteY2" fmla="*/ 589 h 1130"/>
              <a:gd name="connsiteX3" fmla="*/ 328 w 552"/>
              <a:gd name="connsiteY3" fmla="*/ 908 h 1130"/>
              <a:gd name="connsiteX4" fmla="*/ 453 w 552"/>
              <a:gd name="connsiteY4" fmla="*/ 1094 h 1130"/>
              <a:gd name="connsiteX5" fmla="*/ 552 w 552"/>
              <a:gd name="connsiteY5" fmla="*/ 1125 h 1130"/>
              <a:gd name="connsiteX0" fmla="*/ 0 w 1362"/>
              <a:gd name="connsiteY0" fmla="*/ 164 h 889"/>
              <a:gd name="connsiteX1" fmla="*/ 901 w 1362"/>
              <a:gd name="connsiteY1" fmla="*/ 31 h 889"/>
              <a:gd name="connsiteX2" fmla="*/ 992 w 1362"/>
              <a:gd name="connsiteY2" fmla="*/ 348 h 889"/>
              <a:gd name="connsiteX3" fmla="*/ 1138 w 1362"/>
              <a:gd name="connsiteY3" fmla="*/ 667 h 889"/>
              <a:gd name="connsiteX4" fmla="*/ 1263 w 1362"/>
              <a:gd name="connsiteY4" fmla="*/ 853 h 889"/>
              <a:gd name="connsiteX5" fmla="*/ 1362 w 1362"/>
              <a:gd name="connsiteY5" fmla="*/ 884 h 889"/>
              <a:gd name="connsiteX0" fmla="*/ 0 w 1362"/>
              <a:gd name="connsiteY0" fmla="*/ 0 h 725"/>
              <a:gd name="connsiteX1" fmla="*/ 631 w 1362"/>
              <a:gd name="connsiteY1" fmla="*/ 47 h 725"/>
              <a:gd name="connsiteX2" fmla="*/ 992 w 1362"/>
              <a:gd name="connsiteY2" fmla="*/ 184 h 725"/>
              <a:gd name="connsiteX3" fmla="*/ 1138 w 1362"/>
              <a:gd name="connsiteY3" fmla="*/ 503 h 725"/>
              <a:gd name="connsiteX4" fmla="*/ 1263 w 1362"/>
              <a:gd name="connsiteY4" fmla="*/ 689 h 725"/>
              <a:gd name="connsiteX5" fmla="*/ 1362 w 1362"/>
              <a:gd name="connsiteY5" fmla="*/ 720 h 725"/>
              <a:gd name="connsiteX0" fmla="*/ 0 w 1362"/>
              <a:gd name="connsiteY0" fmla="*/ 0 h 725"/>
              <a:gd name="connsiteX1" fmla="*/ 631 w 1362"/>
              <a:gd name="connsiteY1" fmla="*/ 47 h 725"/>
              <a:gd name="connsiteX2" fmla="*/ 992 w 1362"/>
              <a:gd name="connsiteY2" fmla="*/ 184 h 725"/>
              <a:gd name="connsiteX3" fmla="*/ 1138 w 1362"/>
              <a:gd name="connsiteY3" fmla="*/ 503 h 725"/>
              <a:gd name="connsiteX4" fmla="*/ 1263 w 1362"/>
              <a:gd name="connsiteY4" fmla="*/ 689 h 725"/>
              <a:gd name="connsiteX5" fmla="*/ 1362 w 1362"/>
              <a:gd name="connsiteY5" fmla="*/ 720 h 725"/>
              <a:gd name="connsiteX0" fmla="*/ 0 w 1362"/>
              <a:gd name="connsiteY0" fmla="*/ 0 h 725"/>
              <a:gd name="connsiteX1" fmla="*/ 631 w 1362"/>
              <a:gd name="connsiteY1" fmla="*/ 47 h 725"/>
              <a:gd name="connsiteX2" fmla="*/ 902 w 1362"/>
              <a:gd name="connsiteY2" fmla="*/ 184 h 725"/>
              <a:gd name="connsiteX3" fmla="*/ 1138 w 1362"/>
              <a:gd name="connsiteY3" fmla="*/ 503 h 725"/>
              <a:gd name="connsiteX4" fmla="*/ 1263 w 1362"/>
              <a:gd name="connsiteY4" fmla="*/ 689 h 725"/>
              <a:gd name="connsiteX5" fmla="*/ 1362 w 1362"/>
              <a:gd name="connsiteY5" fmla="*/ 720 h 725"/>
              <a:gd name="connsiteX0" fmla="*/ 0 w 1362"/>
              <a:gd name="connsiteY0" fmla="*/ 0 h 725"/>
              <a:gd name="connsiteX1" fmla="*/ 541 w 1362"/>
              <a:gd name="connsiteY1" fmla="*/ 47 h 725"/>
              <a:gd name="connsiteX2" fmla="*/ 902 w 1362"/>
              <a:gd name="connsiteY2" fmla="*/ 184 h 725"/>
              <a:gd name="connsiteX3" fmla="*/ 1138 w 1362"/>
              <a:gd name="connsiteY3" fmla="*/ 503 h 725"/>
              <a:gd name="connsiteX4" fmla="*/ 1263 w 1362"/>
              <a:gd name="connsiteY4" fmla="*/ 689 h 725"/>
              <a:gd name="connsiteX5" fmla="*/ 1362 w 1362"/>
              <a:gd name="connsiteY5" fmla="*/ 720 h 725"/>
              <a:gd name="connsiteX0" fmla="*/ 0 w 1272"/>
              <a:gd name="connsiteY0" fmla="*/ 0 h 725"/>
              <a:gd name="connsiteX1" fmla="*/ 451 w 1272"/>
              <a:gd name="connsiteY1" fmla="*/ 47 h 725"/>
              <a:gd name="connsiteX2" fmla="*/ 812 w 1272"/>
              <a:gd name="connsiteY2" fmla="*/ 184 h 725"/>
              <a:gd name="connsiteX3" fmla="*/ 1048 w 1272"/>
              <a:gd name="connsiteY3" fmla="*/ 503 h 725"/>
              <a:gd name="connsiteX4" fmla="*/ 1173 w 1272"/>
              <a:gd name="connsiteY4" fmla="*/ 689 h 725"/>
              <a:gd name="connsiteX5" fmla="*/ 1272 w 1272"/>
              <a:gd name="connsiteY5" fmla="*/ 720 h 725"/>
              <a:gd name="connsiteX0" fmla="*/ 0 w 1272"/>
              <a:gd name="connsiteY0" fmla="*/ 0 h 721"/>
              <a:gd name="connsiteX1" fmla="*/ 451 w 1272"/>
              <a:gd name="connsiteY1" fmla="*/ 47 h 721"/>
              <a:gd name="connsiteX2" fmla="*/ 812 w 1272"/>
              <a:gd name="connsiteY2" fmla="*/ 184 h 721"/>
              <a:gd name="connsiteX3" fmla="*/ 1048 w 1272"/>
              <a:gd name="connsiteY3" fmla="*/ 503 h 721"/>
              <a:gd name="connsiteX4" fmla="*/ 1173 w 1272"/>
              <a:gd name="connsiteY4" fmla="*/ 689 h 721"/>
              <a:gd name="connsiteX5" fmla="*/ 1215 w 1272"/>
              <a:gd name="connsiteY5" fmla="*/ 693 h 721"/>
              <a:gd name="connsiteX6" fmla="*/ 1272 w 1272"/>
              <a:gd name="connsiteY6" fmla="*/ 720 h 721"/>
              <a:gd name="connsiteX0" fmla="*/ 0 w 1272"/>
              <a:gd name="connsiteY0" fmla="*/ 0 h 721"/>
              <a:gd name="connsiteX1" fmla="*/ 451 w 1272"/>
              <a:gd name="connsiteY1" fmla="*/ 47 h 721"/>
              <a:gd name="connsiteX2" fmla="*/ 812 w 1272"/>
              <a:gd name="connsiteY2" fmla="*/ 184 h 721"/>
              <a:gd name="connsiteX3" fmla="*/ 1048 w 1272"/>
              <a:gd name="connsiteY3" fmla="*/ 503 h 721"/>
              <a:gd name="connsiteX4" fmla="*/ 1173 w 1272"/>
              <a:gd name="connsiteY4" fmla="*/ 689 h 721"/>
              <a:gd name="connsiteX5" fmla="*/ 1215 w 1272"/>
              <a:gd name="connsiteY5" fmla="*/ 693 h 721"/>
              <a:gd name="connsiteX6" fmla="*/ 1272 w 1272"/>
              <a:gd name="connsiteY6" fmla="*/ 720 h 721"/>
              <a:gd name="connsiteX0" fmla="*/ 0 w 1272"/>
              <a:gd name="connsiteY0" fmla="*/ 0 h 725"/>
              <a:gd name="connsiteX1" fmla="*/ 451 w 1272"/>
              <a:gd name="connsiteY1" fmla="*/ 47 h 725"/>
              <a:gd name="connsiteX2" fmla="*/ 812 w 1272"/>
              <a:gd name="connsiteY2" fmla="*/ 184 h 725"/>
              <a:gd name="connsiteX3" fmla="*/ 1048 w 1272"/>
              <a:gd name="connsiteY3" fmla="*/ 503 h 725"/>
              <a:gd name="connsiteX4" fmla="*/ 1173 w 1272"/>
              <a:gd name="connsiteY4" fmla="*/ 689 h 725"/>
              <a:gd name="connsiteX5" fmla="*/ 1272 w 1272"/>
              <a:gd name="connsiteY5" fmla="*/ 720 h 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72" h="725">
                <a:moveTo>
                  <a:pt x="0" y="0"/>
                </a:moveTo>
                <a:lnTo>
                  <a:pt x="451" y="47"/>
                </a:lnTo>
                <a:cubicBezTo>
                  <a:pt x="616" y="78"/>
                  <a:pt x="713" y="108"/>
                  <a:pt x="812" y="184"/>
                </a:cubicBezTo>
                <a:cubicBezTo>
                  <a:pt x="912" y="260"/>
                  <a:pt x="988" y="419"/>
                  <a:pt x="1048" y="503"/>
                </a:cubicBezTo>
                <a:cubicBezTo>
                  <a:pt x="1108" y="587"/>
                  <a:pt x="1136" y="653"/>
                  <a:pt x="1173" y="689"/>
                </a:cubicBezTo>
                <a:cubicBezTo>
                  <a:pt x="1210" y="725"/>
                  <a:pt x="1252" y="714"/>
                  <a:pt x="1272" y="72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26" name="Oval 78"/>
          <p:cNvSpPr>
            <a:spLocks noChangeArrowheads="1"/>
          </p:cNvSpPr>
          <p:nvPr/>
        </p:nvSpPr>
        <p:spPr bwMode="auto">
          <a:xfrm>
            <a:off x="7643834" y="857232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2128" name="AutoShape 80" descr="ралдыва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27763" y="6381750"/>
            <a:ext cx="1443037" cy="366713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130" name="AutoShape 8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647700" cy="549275"/>
          </a:xfrm>
          <a:prstGeom prst="actionButtonForwardNex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14282" y="4929198"/>
            <a:ext cx="4033837" cy="90717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7.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</a:rPr>
              <a:t>Функция </a:t>
            </a:r>
            <a:r>
              <a:rPr lang="ru-RU" sz="2400" b="1" dirty="0" smtClean="0">
                <a:latin typeface="Times New Roman" pitchFamily="18" charset="0"/>
              </a:rPr>
              <a:t>положительна </a:t>
            </a:r>
            <a:endParaRPr lang="ru-RU" sz="2400" b="1" dirty="0">
              <a:latin typeface="Times New Roman" pitchFamily="18" charset="0"/>
            </a:endParaRP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ru-RU" sz="2400" b="1" dirty="0" smtClean="0">
                <a:latin typeface="Times New Roman" pitchFamily="18" charset="0"/>
              </a:rPr>
              <a:t>при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</a:rPr>
              <a:t>x</a:t>
            </a:r>
            <a:r>
              <a:rPr lang="en-US" sz="3200" b="1" dirty="0" smtClean="0">
                <a:latin typeface="Times New Roman" pitchFamily="18" charset="0"/>
                <a:sym typeface="Symbol" pitchFamily="18" charset="2"/>
              </a:rPr>
              <a:t></a:t>
            </a:r>
            <a:r>
              <a:rPr lang="ru-RU" sz="3200" b="1" dirty="0" smtClean="0">
                <a:latin typeface="Times New Roman" pitchFamily="18" charset="0"/>
                <a:sym typeface="Symbol" pitchFamily="18" charset="2"/>
              </a:rPr>
              <a:t>(2</a:t>
            </a:r>
            <a:r>
              <a:rPr lang="en-US" sz="3200" b="1" dirty="0" smtClean="0">
                <a:latin typeface="Times New Roman" pitchFamily="18" charset="0"/>
              </a:rPr>
              <a:t> ; </a:t>
            </a:r>
            <a:r>
              <a:rPr lang="ru-RU" sz="3200" b="1" dirty="0" smtClean="0">
                <a:latin typeface="Times New Roman" pitchFamily="18" charset="0"/>
              </a:rPr>
              <a:t>4)</a:t>
            </a:r>
            <a:endParaRPr lang="en-US" sz="3200" b="1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7950" y="1987550"/>
            <a:ext cx="3892546" cy="584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3.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y</a:t>
            </a:r>
            <a:r>
              <a:rPr lang="en-US" sz="3200" b="1" baseline="-25000" dirty="0" err="1">
                <a:latin typeface="Times New Roman" pitchFamily="18" charset="0"/>
              </a:rPr>
              <a:t>min</a:t>
            </a:r>
            <a:r>
              <a:rPr lang="en-US" sz="3200" b="1" dirty="0">
                <a:latin typeface="Times New Roman" pitchFamily="18" charset="0"/>
              </a:rPr>
              <a:t> = - 2 </a:t>
            </a:r>
            <a:r>
              <a:rPr lang="ru-RU" sz="2000" b="1" dirty="0">
                <a:latin typeface="Times New Roman" pitchFamily="18" charset="0"/>
              </a:rPr>
              <a:t>при</a:t>
            </a:r>
            <a:r>
              <a:rPr lang="ru-RU" sz="3200" b="1" dirty="0">
                <a:latin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</a:rPr>
              <a:t>x</a:t>
            </a:r>
            <a:r>
              <a:rPr lang="en-US" sz="3200" b="1" dirty="0">
                <a:latin typeface="Times New Roman" pitchFamily="18" charset="0"/>
              </a:rPr>
              <a:t> = </a:t>
            </a:r>
            <a:r>
              <a:rPr lang="en-US" sz="3200" b="1" dirty="0" smtClean="0">
                <a:latin typeface="Times New Roman" pitchFamily="18" charset="0"/>
                <a:sym typeface="Symbol"/>
              </a:rPr>
              <a:t></a:t>
            </a:r>
            <a:r>
              <a:rPr lang="en-US" sz="3200" b="1" dirty="0">
                <a:latin typeface="Times New Roman" pitchFamily="18" charset="0"/>
                <a:sym typeface="Symbol"/>
              </a:rPr>
              <a:t>1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60" name="AutoShape 60"/>
          <p:cNvSpPr>
            <a:spLocks noChangeArrowheads="1"/>
          </p:cNvSpPr>
          <p:nvPr/>
        </p:nvSpPr>
        <p:spPr bwMode="auto">
          <a:xfrm rot="16074564">
            <a:off x="5074585" y="4865589"/>
            <a:ext cx="146050" cy="431800"/>
          </a:xfrm>
          <a:prstGeom prst="moon">
            <a:avLst>
              <a:gd name="adj" fmla="val 4044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61" name="Oval 63"/>
          <p:cNvSpPr>
            <a:spLocks noChangeArrowheads="1"/>
          </p:cNvSpPr>
          <p:nvPr/>
        </p:nvSpPr>
        <p:spPr bwMode="auto">
          <a:xfrm>
            <a:off x="5000628" y="492919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64" name="Freeform 73"/>
          <p:cNvSpPr>
            <a:spLocks/>
          </p:cNvSpPr>
          <p:nvPr/>
        </p:nvSpPr>
        <p:spPr bwMode="auto">
          <a:xfrm flipH="1">
            <a:off x="5786446" y="4429132"/>
            <a:ext cx="714044" cy="714380"/>
          </a:xfrm>
          <a:custGeom>
            <a:avLst/>
            <a:gdLst>
              <a:gd name="connsiteX0" fmla="*/ 0 w 1248"/>
              <a:gd name="connsiteY0" fmla="*/ 2024 h 2024"/>
              <a:gd name="connsiteX1" fmla="*/ 135 w 1248"/>
              <a:gd name="connsiteY1" fmla="*/ 1949 h 2024"/>
              <a:gd name="connsiteX2" fmla="*/ 417 w 1248"/>
              <a:gd name="connsiteY2" fmla="*/ 1580 h 2024"/>
              <a:gd name="connsiteX3" fmla="*/ 783 w 1248"/>
              <a:gd name="connsiteY3" fmla="*/ 785 h 2024"/>
              <a:gd name="connsiteX4" fmla="*/ 1216 w 1248"/>
              <a:gd name="connsiteY4" fmla="*/ 1027 h 2024"/>
              <a:gd name="connsiteX5" fmla="*/ 975 w 1248"/>
              <a:gd name="connsiteY5" fmla="*/ 317 h 2024"/>
              <a:gd name="connsiteX6" fmla="*/ 1080 w 1248"/>
              <a:gd name="connsiteY6" fmla="*/ 116 h 2024"/>
              <a:gd name="connsiteX7" fmla="*/ 1170 w 1248"/>
              <a:gd name="connsiteY7" fmla="*/ 19 h 2024"/>
              <a:gd name="connsiteX8" fmla="*/ 1226 w 1248"/>
              <a:gd name="connsiteY8" fmla="*/ 2 h 2024"/>
              <a:gd name="connsiteX0" fmla="*/ 0 w 1309"/>
              <a:gd name="connsiteY0" fmla="*/ 2024 h 2024"/>
              <a:gd name="connsiteX1" fmla="*/ 135 w 1309"/>
              <a:gd name="connsiteY1" fmla="*/ 1949 h 2024"/>
              <a:gd name="connsiteX2" fmla="*/ 417 w 1309"/>
              <a:gd name="connsiteY2" fmla="*/ 1580 h 2024"/>
              <a:gd name="connsiteX3" fmla="*/ 1216 w 1309"/>
              <a:gd name="connsiteY3" fmla="*/ 1027 h 2024"/>
              <a:gd name="connsiteX4" fmla="*/ 975 w 1309"/>
              <a:gd name="connsiteY4" fmla="*/ 317 h 2024"/>
              <a:gd name="connsiteX5" fmla="*/ 1080 w 1309"/>
              <a:gd name="connsiteY5" fmla="*/ 116 h 2024"/>
              <a:gd name="connsiteX6" fmla="*/ 1170 w 1309"/>
              <a:gd name="connsiteY6" fmla="*/ 19 h 2024"/>
              <a:gd name="connsiteX7" fmla="*/ 1226 w 1309"/>
              <a:gd name="connsiteY7" fmla="*/ 2 h 2024"/>
              <a:gd name="connsiteX0" fmla="*/ 0 w 1327"/>
              <a:gd name="connsiteY0" fmla="*/ 2076 h 2076"/>
              <a:gd name="connsiteX1" fmla="*/ 135 w 1327"/>
              <a:gd name="connsiteY1" fmla="*/ 2001 h 2076"/>
              <a:gd name="connsiteX2" fmla="*/ 417 w 1327"/>
              <a:gd name="connsiteY2" fmla="*/ 1632 h 2076"/>
              <a:gd name="connsiteX3" fmla="*/ 1216 w 1327"/>
              <a:gd name="connsiteY3" fmla="*/ 1079 h 2076"/>
              <a:gd name="connsiteX4" fmla="*/ 1080 w 1327"/>
              <a:gd name="connsiteY4" fmla="*/ 168 h 2076"/>
              <a:gd name="connsiteX5" fmla="*/ 1170 w 1327"/>
              <a:gd name="connsiteY5" fmla="*/ 71 h 2076"/>
              <a:gd name="connsiteX6" fmla="*/ 1226 w 1327"/>
              <a:gd name="connsiteY6" fmla="*/ 54 h 2076"/>
              <a:gd name="connsiteX0" fmla="*/ 0 w 1342"/>
              <a:gd name="connsiteY0" fmla="*/ 2024 h 2024"/>
              <a:gd name="connsiteX1" fmla="*/ 135 w 1342"/>
              <a:gd name="connsiteY1" fmla="*/ 1949 h 2024"/>
              <a:gd name="connsiteX2" fmla="*/ 417 w 1342"/>
              <a:gd name="connsiteY2" fmla="*/ 1580 h 2024"/>
              <a:gd name="connsiteX3" fmla="*/ 1216 w 1342"/>
              <a:gd name="connsiteY3" fmla="*/ 1027 h 2024"/>
              <a:gd name="connsiteX4" fmla="*/ 1170 w 1342"/>
              <a:gd name="connsiteY4" fmla="*/ 19 h 2024"/>
              <a:gd name="connsiteX5" fmla="*/ 1226 w 1342"/>
              <a:gd name="connsiteY5" fmla="*/ 2 h 2024"/>
              <a:gd name="connsiteX0" fmla="*/ 0 w 1351"/>
              <a:gd name="connsiteY0" fmla="*/ 2022 h 2022"/>
              <a:gd name="connsiteX1" fmla="*/ 135 w 1351"/>
              <a:gd name="connsiteY1" fmla="*/ 1947 h 2022"/>
              <a:gd name="connsiteX2" fmla="*/ 417 w 1351"/>
              <a:gd name="connsiteY2" fmla="*/ 1578 h 2022"/>
              <a:gd name="connsiteX3" fmla="*/ 1216 w 1351"/>
              <a:gd name="connsiteY3" fmla="*/ 1025 h 2022"/>
              <a:gd name="connsiteX4" fmla="*/ 1226 w 1351"/>
              <a:gd name="connsiteY4" fmla="*/ 0 h 2022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1216 w 1216"/>
              <a:gd name="connsiteY3" fmla="*/ 0 h 997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901 w 1216"/>
              <a:gd name="connsiteY3" fmla="*/ 301 h 997"/>
              <a:gd name="connsiteX4" fmla="*/ 1216 w 1216"/>
              <a:gd name="connsiteY4" fmla="*/ 0 h 997"/>
              <a:gd name="connsiteX0" fmla="*/ 0 w 1216"/>
              <a:gd name="connsiteY0" fmla="*/ 997 h 997"/>
              <a:gd name="connsiteX1" fmla="*/ 135 w 1216"/>
              <a:gd name="connsiteY1" fmla="*/ 922 h 997"/>
              <a:gd name="connsiteX2" fmla="*/ 417 w 1216"/>
              <a:gd name="connsiteY2" fmla="*/ 553 h 997"/>
              <a:gd name="connsiteX3" fmla="*/ 636 w 1216"/>
              <a:gd name="connsiteY3" fmla="*/ 456 h 997"/>
              <a:gd name="connsiteX4" fmla="*/ 901 w 1216"/>
              <a:gd name="connsiteY4" fmla="*/ 301 h 997"/>
              <a:gd name="connsiteX5" fmla="*/ 1216 w 1216"/>
              <a:gd name="connsiteY5" fmla="*/ 0 h 997"/>
              <a:gd name="connsiteX0" fmla="*/ 0 w 901"/>
              <a:gd name="connsiteY0" fmla="*/ 696 h 696"/>
              <a:gd name="connsiteX1" fmla="*/ 135 w 901"/>
              <a:gd name="connsiteY1" fmla="*/ 621 h 696"/>
              <a:gd name="connsiteX2" fmla="*/ 417 w 901"/>
              <a:gd name="connsiteY2" fmla="*/ 252 h 696"/>
              <a:gd name="connsiteX3" fmla="*/ 636 w 901"/>
              <a:gd name="connsiteY3" fmla="*/ 155 h 696"/>
              <a:gd name="connsiteX4" fmla="*/ 901 w 901"/>
              <a:gd name="connsiteY4" fmla="*/ 0 h 696"/>
              <a:gd name="connsiteX0" fmla="*/ 0 w 636"/>
              <a:gd name="connsiteY0" fmla="*/ 541 h 541"/>
              <a:gd name="connsiteX1" fmla="*/ 135 w 636"/>
              <a:gd name="connsiteY1" fmla="*/ 466 h 541"/>
              <a:gd name="connsiteX2" fmla="*/ 417 w 636"/>
              <a:gd name="connsiteY2" fmla="*/ 97 h 541"/>
              <a:gd name="connsiteX3" fmla="*/ 636 w 636"/>
              <a:gd name="connsiteY3" fmla="*/ 0 h 541"/>
              <a:gd name="connsiteX0" fmla="*/ 0 w 636"/>
              <a:gd name="connsiteY0" fmla="*/ 816 h 816"/>
              <a:gd name="connsiteX1" fmla="*/ 135 w 636"/>
              <a:gd name="connsiteY1" fmla="*/ 741 h 816"/>
              <a:gd name="connsiteX2" fmla="*/ 417 w 636"/>
              <a:gd name="connsiteY2" fmla="*/ 372 h 816"/>
              <a:gd name="connsiteX3" fmla="*/ 426 w 636"/>
              <a:gd name="connsiteY3" fmla="*/ 16 h 816"/>
              <a:gd name="connsiteX4" fmla="*/ 636 w 636"/>
              <a:gd name="connsiteY4" fmla="*/ 275 h 816"/>
              <a:gd name="connsiteX0" fmla="*/ 0 w 636"/>
              <a:gd name="connsiteY0" fmla="*/ 541 h 541"/>
              <a:gd name="connsiteX1" fmla="*/ 135 w 636"/>
              <a:gd name="connsiteY1" fmla="*/ 466 h 541"/>
              <a:gd name="connsiteX2" fmla="*/ 417 w 636"/>
              <a:gd name="connsiteY2" fmla="*/ 97 h 541"/>
              <a:gd name="connsiteX3" fmla="*/ 636 w 636"/>
              <a:gd name="connsiteY3" fmla="*/ 0 h 541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417 w 417"/>
              <a:gd name="connsiteY2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417 w 417"/>
              <a:gd name="connsiteY3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15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9 h 449"/>
              <a:gd name="connsiteX1" fmla="*/ 135 w 417"/>
              <a:gd name="connsiteY1" fmla="*/ 374 h 449"/>
              <a:gd name="connsiteX2" fmla="*/ 244 w 417"/>
              <a:gd name="connsiteY2" fmla="*/ 192 h 449"/>
              <a:gd name="connsiteX3" fmla="*/ 289 w 417"/>
              <a:gd name="connsiteY3" fmla="*/ 82 h 449"/>
              <a:gd name="connsiteX4" fmla="*/ 346 w 417"/>
              <a:gd name="connsiteY4" fmla="*/ 41 h 449"/>
              <a:gd name="connsiteX5" fmla="*/ 417 w 417"/>
              <a:gd name="connsiteY5" fmla="*/ 5 h 449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556 h 556"/>
              <a:gd name="connsiteX1" fmla="*/ 135 w 417"/>
              <a:gd name="connsiteY1" fmla="*/ 481 h 556"/>
              <a:gd name="connsiteX2" fmla="*/ 244 w 417"/>
              <a:gd name="connsiteY2" fmla="*/ 299 h 556"/>
              <a:gd name="connsiteX3" fmla="*/ 289 w 417"/>
              <a:gd name="connsiteY3" fmla="*/ 189 h 556"/>
              <a:gd name="connsiteX4" fmla="*/ 346 w 417"/>
              <a:gd name="connsiteY4" fmla="*/ 148 h 556"/>
              <a:gd name="connsiteX5" fmla="*/ 213 w 417"/>
              <a:gd name="connsiteY5" fmla="*/ 12 h 556"/>
              <a:gd name="connsiteX6" fmla="*/ 417 w 417"/>
              <a:gd name="connsiteY6" fmla="*/ 112 h 556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348 w 417"/>
              <a:gd name="connsiteY5" fmla="*/ 35 h 444"/>
              <a:gd name="connsiteX6" fmla="*/ 417 w 417"/>
              <a:gd name="connsiteY6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348 w 417"/>
              <a:gd name="connsiteY5" fmla="*/ 35 h 444"/>
              <a:gd name="connsiteX6" fmla="*/ 417 w 417"/>
              <a:gd name="connsiteY6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346 w 417"/>
              <a:gd name="connsiteY4" fmla="*/ 36 h 444"/>
              <a:gd name="connsiteX5" fmla="*/ 417 w 417"/>
              <a:gd name="connsiteY5" fmla="*/ 0 h 444"/>
              <a:gd name="connsiteX0" fmla="*/ 0 w 417"/>
              <a:gd name="connsiteY0" fmla="*/ 444 h 444"/>
              <a:gd name="connsiteX1" fmla="*/ 135 w 417"/>
              <a:gd name="connsiteY1" fmla="*/ 369 h 444"/>
              <a:gd name="connsiteX2" fmla="*/ 244 w 417"/>
              <a:gd name="connsiteY2" fmla="*/ 187 h 444"/>
              <a:gd name="connsiteX3" fmla="*/ 289 w 417"/>
              <a:gd name="connsiteY3" fmla="*/ 77 h 444"/>
              <a:gd name="connsiteX4" fmla="*/ 417 w 417"/>
              <a:gd name="connsiteY4" fmla="*/ 0 h 444"/>
              <a:gd name="connsiteX0" fmla="*/ 0 w 417"/>
              <a:gd name="connsiteY0" fmla="*/ 464 h 464"/>
              <a:gd name="connsiteX1" fmla="*/ 135 w 417"/>
              <a:gd name="connsiteY1" fmla="*/ 389 h 464"/>
              <a:gd name="connsiteX2" fmla="*/ 244 w 417"/>
              <a:gd name="connsiteY2" fmla="*/ 207 h 464"/>
              <a:gd name="connsiteX3" fmla="*/ 289 w 417"/>
              <a:gd name="connsiteY3" fmla="*/ 97 h 464"/>
              <a:gd name="connsiteX4" fmla="*/ 354 w 417"/>
              <a:gd name="connsiteY4" fmla="*/ 13 h 464"/>
              <a:gd name="connsiteX5" fmla="*/ 417 w 417"/>
              <a:gd name="connsiteY5" fmla="*/ 20 h 464"/>
              <a:gd name="connsiteX0" fmla="*/ 0 w 417"/>
              <a:gd name="connsiteY0" fmla="*/ 464 h 464"/>
              <a:gd name="connsiteX1" fmla="*/ 135 w 417"/>
              <a:gd name="connsiteY1" fmla="*/ 389 h 464"/>
              <a:gd name="connsiteX2" fmla="*/ 244 w 417"/>
              <a:gd name="connsiteY2" fmla="*/ 207 h 464"/>
              <a:gd name="connsiteX3" fmla="*/ 289 w 417"/>
              <a:gd name="connsiteY3" fmla="*/ 97 h 464"/>
              <a:gd name="connsiteX4" fmla="*/ 354 w 417"/>
              <a:gd name="connsiteY4" fmla="*/ 13 h 464"/>
              <a:gd name="connsiteX5" fmla="*/ 417 w 417"/>
              <a:gd name="connsiteY5" fmla="*/ 20 h 464"/>
              <a:gd name="connsiteX0" fmla="*/ 0 w 354"/>
              <a:gd name="connsiteY0" fmla="*/ 451 h 451"/>
              <a:gd name="connsiteX1" fmla="*/ 135 w 354"/>
              <a:gd name="connsiteY1" fmla="*/ 376 h 451"/>
              <a:gd name="connsiteX2" fmla="*/ 244 w 354"/>
              <a:gd name="connsiteY2" fmla="*/ 194 h 451"/>
              <a:gd name="connsiteX3" fmla="*/ 289 w 354"/>
              <a:gd name="connsiteY3" fmla="*/ 84 h 451"/>
              <a:gd name="connsiteX4" fmla="*/ 354 w 354"/>
              <a:gd name="connsiteY4" fmla="*/ 0 h 451"/>
              <a:gd name="connsiteX0" fmla="*/ 0 w 399"/>
              <a:gd name="connsiteY0" fmla="*/ 451 h 451"/>
              <a:gd name="connsiteX1" fmla="*/ 135 w 399"/>
              <a:gd name="connsiteY1" fmla="*/ 376 h 451"/>
              <a:gd name="connsiteX2" fmla="*/ 244 w 399"/>
              <a:gd name="connsiteY2" fmla="*/ 194 h 451"/>
              <a:gd name="connsiteX3" fmla="*/ 289 w 399"/>
              <a:gd name="connsiteY3" fmla="*/ 84 h 451"/>
              <a:gd name="connsiteX4" fmla="*/ 399 w 399"/>
              <a:gd name="connsiteY4" fmla="*/ 0 h 451"/>
              <a:gd name="connsiteX0" fmla="*/ 0 w 399"/>
              <a:gd name="connsiteY0" fmla="*/ 482 h 482"/>
              <a:gd name="connsiteX1" fmla="*/ 135 w 399"/>
              <a:gd name="connsiteY1" fmla="*/ 407 h 482"/>
              <a:gd name="connsiteX2" fmla="*/ 244 w 399"/>
              <a:gd name="connsiteY2" fmla="*/ 225 h 482"/>
              <a:gd name="connsiteX3" fmla="*/ 289 w 399"/>
              <a:gd name="connsiteY3" fmla="*/ 115 h 482"/>
              <a:gd name="connsiteX4" fmla="*/ 356 w 399"/>
              <a:gd name="connsiteY4" fmla="*/ 14 h 482"/>
              <a:gd name="connsiteX5" fmla="*/ 399 w 399"/>
              <a:gd name="connsiteY5" fmla="*/ 31 h 482"/>
              <a:gd name="connsiteX0" fmla="*/ 0 w 399"/>
              <a:gd name="connsiteY0" fmla="*/ 482 h 482"/>
              <a:gd name="connsiteX1" fmla="*/ 135 w 399"/>
              <a:gd name="connsiteY1" fmla="*/ 407 h 482"/>
              <a:gd name="connsiteX2" fmla="*/ 244 w 399"/>
              <a:gd name="connsiteY2" fmla="*/ 225 h 482"/>
              <a:gd name="connsiteX3" fmla="*/ 289 w 399"/>
              <a:gd name="connsiteY3" fmla="*/ 115 h 482"/>
              <a:gd name="connsiteX4" fmla="*/ 356 w 399"/>
              <a:gd name="connsiteY4" fmla="*/ 14 h 482"/>
              <a:gd name="connsiteX5" fmla="*/ 399 w 399"/>
              <a:gd name="connsiteY5" fmla="*/ 31 h 482"/>
              <a:gd name="connsiteX0" fmla="*/ 0 w 425"/>
              <a:gd name="connsiteY0" fmla="*/ 482 h 482"/>
              <a:gd name="connsiteX1" fmla="*/ 135 w 425"/>
              <a:gd name="connsiteY1" fmla="*/ 407 h 482"/>
              <a:gd name="connsiteX2" fmla="*/ 244 w 425"/>
              <a:gd name="connsiteY2" fmla="*/ 225 h 482"/>
              <a:gd name="connsiteX3" fmla="*/ 289 w 425"/>
              <a:gd name="connsiteY3" fmla="*/ 115 h 482"/>
              <a:gd name="connsiteX4" fmla="*/ 356 w 425"/>
              <a:gd name="connsiteY4" fmla="*/ 14 h 482"/>
              <a:gd name="connsiteX5" fmla="*/ 399 w 425"/>
              <a:gd name="connsiteY5" fmla="*/ 31 h 482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37 w 425"/>
              <a:gd name="connsiteY4" fmla="*/ 10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289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34 w 425"/>
              <a:gd name="connsiteY4" fmla="*/ 104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34 w 425"/>
              <a:gd name="connsiteY3" fmla="*/ 10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18 w 443"/>
              <a:gd name="connsiteY0" fmla="*/ 474 h 482"/>
              <a:gd name="connsiteX1" fmla="*/ 23 w 443"/>
              <a:gd name="connsiteY1" fmla="*/ 469 h 482"/>
              <a:gd name="connsiteX2" fmla="*/ 153 w 443"/>
              <a:gd name="connsiteY2" fmla="*/ 399 h 482"/>
              <a:gd name="connsiteX3" fmla="*/ 262 w 443"/>
              <a:gd name="connsiteY3" fmla="*/ 217 h 482"/>
              <a:gd name="connsiteX4" fmla="*/ 374 w 443"/>
              <a:gd name="connsiteY4" fmla="*/ 51 h 482"/>
              <a:gd name="connsiteX5" fmla="*/ 417 w 443"/>
              <a:gd name="connsiteY5" fmla="*/ 23 h 482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0 w 425"/>
              <a:gd name="connsiteY0" fmla="*/ 474 h 474"/>
              <a:gd name="connsiteX1" fmla="*/ 90 w 425"/>
              <a:gd name="connsiteY1" fmla="*/ 337 h 474"/>
              <a:gd name="connsiteX2" fmla="*/ 135 w 425"/>
              <a:gd name="connsiteY2" fmla="*/ 399 h 474"/>
              <a:gd name="connsiteX3" fmla="*/ 244 w 425"/>
              <a:gd name="connsiteY3" fmla="*/ 217 h 474"/>
              <a:gd name="connsiteX4" fmla="*/ 356 w 425"/>
              <a:gd name="connsiteY4" fmla="*/ 51 h 474"/>
              <a:gd name="connsiteX5" fmla="*/ 399 w 425"/>
              <a:gd name="connsiteY5" fmla="*/ 23 h 474"/>
              <a:gd name="connsiteX0" fmla="*/ 0 w 425"/>
              <a:gd name="connsiteY0" fmla="*/ 474 h 474"/>
              <a:gd name="connsiteX1" fmla="*/ 42 w 425"/>
              <a:gd name="connsiteY1" fmla="*/ 247 h 474"/>
              <a:gd name="connsiteX2" fmla="*/ 90 w 425"/>
              <a:gd name="connsiteY2" fmla="*/ 337 h 474"/>
              <a:gd name="connsiteX3" fmla="*/ 135 w 425"/>
              <a:gd name="connsiteY3" fmla="*/ 399 h 474"/>
              <a:gd name="connsiteX4" fmla="*/ 244 w 425"/>
              <a:gd name="connsiteY4" fmla="*/ 217 h 474"/>
              <a:gd name="connsiteX5" fmla="*/ 356 w 425"/>
              <a:gd name="connsiteY5" fmla="*/ 51 h 474"/>
              <a:gd name="connsiteX6" fmla="*/ 399 w 425"/>
              <a:gd name="connsiteY6" fmla="*/ 23 h 474"/>
              <a:gd name="connsiteX0" fmla="*/ 0 w 425"/>
              <a:gd name="connsiteY0" fmla="*/ 429 h 442"/>
              <a:gd name="connsiteX1" fmla="*/ 42 w 425"/>
              <a:gd name="connsiteY1" fmla="*/ 247 h 442"/>
              <a:gd name="connsiteX2" fmla="*/ 90 w 425"/>
              <a:gd name="connsiteY2" fmla="*/ 337 h 442"/>
              <a:gd name="connsiteX3" fmla="*/ 135 w 425"/>
              <a:gd name="connsiteY3" fmla="*/ 399 h 442"/>
              <a:gd name="connsiteX4" fmla="*/ 244 w 425"/>
              <a:gd name="connsiteY4" fmla="*/ 217 h 442"/>
              <a:gd name="connsiteX5" fmla="*/ 356 w 425"/>
              <a:gd name="connsiteY5" fmla="*/ 51 h 442"/>
              <a:gd name="connsiteX6" fmla="*/ 399 w 425"/>
              <a:gd name="connsiteY6" fmla="*/ 23 h 442"/>
              <a:gd name="connsiteX0" fmla="*/ 0 w 425"/>
              <a:gd name="connsiteY0" fmla="*/ 429 h 429"/>
              <a:gd name="connsiteX1" fmla="*/ 42 w 425"/>
              <a:gd name="connsiteY1" fmla="*/ 247 h 429"/>
              <a:gd name="connsiteX2" fmla="*/ 135 w 425"/>
              <a:gd name="connsiteY2" fmla="*/ 399 h 429"/>
              <a:gd name="connsiteX3" fmla="*/ 244 w 425"/>
              <a:gd name="connsiteY3" fmla="*/ 217 h 429"/>
              <a:gd name="connsiteX4" fmla="*/ 356 w 425"/>
              <a:gd name="connsiteY4" fmla="*/ 51 h 429"/>
              <a:gd name="connsiteX5" fmla="*/ 399 w 425"/>
              <a:gd name="connsiteY5" fmla="*/ 23 h 429"/>
              <a:gd name="connsiteX0" fmla="*/ 0 w 425"/>
              <a:gd name="connsiteY0" fmla="*/ 429 h 434"/>
              <a:gd name="connsiteX1" fmla="*/ 135 w 425"/>
              <a:gd name="connsiteY1" fmla="*/ 399 h 434"/>
              <a:gd name="connsiteX2" fmla="*/ 244 w 425"/>
              <a:gd name="connsiteY2" fmla="*/ 217 h 434"/>
              <a:gd name="connsiteX3" fmla="*/ 356 w 425"/>
              <a:gd name="connsiteY3" fmla="*/ 51 h 434"/>
              <a:gd name="connsiteX4" fmla="*/ 399 w 425"/>
              <a:gd name="connsiteY4" fmla="*/ 23 h 434"/>
              <a:gd name="connsiteX0" fmla="*/ 0 w 425"/>
              <a:gd name="connsiteY0" fmla="*/ 474 h 474"/>
              <a:gd name="connsiteX1" fmla="*/ 135 w 425"/>
              <a:gd name="connsiteY1" fmla="*/ 399 h 474"/>
              <a:gd name="connsiteX2" fmla="*/ 244 w 425"/>
              <a:gd name="connsiteY2" fmla="*/ 217 h 474"/>
              <a:gd name="connsiteX3" fmla="*/ 356 w 425"/>
              <a:gd name="connsiteY3" fmla="*/ 51 h 474"/>
              <a:gd name="connsiteX4" fmla="*/ 399 w 425"/>
              <a:gd name="connsiteY4" fmla="*/ 23 h 474"/>
              <a:gd name="connsiteX0" fmla="*/ 0 w 472"/>
              <a:gd name="connsiteY0" fmla="*/ 474 h 474"/>
              <a:gd name="connsiteX1" fmla="*/ 182 w 472"/>
              <a:gd name="connsiteY1" fmla="*/ 399 h 474"/>
              <a:gd name="connsiteX2" fmla="*/ 291 w 472"/>
              <a:gd name="connsiteY2" fmla="*/ 217 h 474"/>
              <a:gd name="connsiteX3" fmla="*/ 403 w 472"/>
              <a:gd name="connsiteY3" fmla="*/ 51 h 474"/>
              <a:gd name="connsiteX4" fmla="*/ 446 w 472"/>
              <a:gd name="connsiteY4" fmla="*/ 23 h 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2" h="474">
                <a:moveTo>
                  <a:pt x="0" y="474"/>
                </a:moveTo>
                <a:cubicBezTo>
                  <a:pt x="28" y="468"/>
                  <a:pt x="141" y="434"/>
                  <a:pt x="182" y="399"/>
                </a:cubicBezTo>
                <a:cubicBezTo>
                  <a:pt x="230" y="356"/>
                  <a:pt x="265" y="266"/>
                  <a:pt x="291" y="217"/>
                </a:cubicBezTo>
                <a:cubicBezTo>
                  <a:pt x="328" y="159"/>
                  <a:pt x="377" y="83"/>
                  <a:pt x="403" y="51"/>
                </a:cubicBezTo>
                <a:cubicBezTo>
                  <a:pt x="413" y="37"/>
                  <a:pt x="472" y="0"/>
                  <a:pt x="446" y="23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142844" y="6072206"/>
            <a:ext cx="3821108" cy="584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5.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</a:rPr>
              <a:t>x</a:t>
            </a:r>
            <a:r>
              <a:rPr lang="ru-RU" sz="2400" b="1" i="1" dirty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= 2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2400" b="1" dirty="0" smtClean="0">
                <a:latin typeface="Times New Roman" pitchFamily="18" charset="0"/>
              </a:rPr>
              <a:t>нуль функции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7000892" y="3467401"/>
            <a:ext cx="15440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rgbClr val="4444E4"/>
                </a:solidFill>
              </a:rPr>
              <a:t>////////////////</a:t>
            </a:r>
            <a:endParaRPr lang="ru-RU" sz="2400" i="1" dirty="0">
              <a:solidFill>
                <a:srgbClr val="4444E4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00958" y="3143248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+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20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20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2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2000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2000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7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2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9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6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2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6" dur="20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8"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5" grpId="0" animBg="1"/>
      <p:bldP spid="65" grpId="1" animBg="1"/>
      <p:bldP spid="2052" grpId="0" animBg="1"/>
      <p:bldP spid="2052" grpId="1" animBg="1"/>
      <p:bldP spid="2053" grpId="0" animBg="1"/>
      <p:bldP spid="2053" grpId="1" animBg="1"/>
      <p:bldP spid="2058" grpId="0" animBg="1"/>
      <p:bldP spid="2058" grpId="1" animBg="1"/>
      <p:bldP spid="2059" grpId="0" animBg="1"/>
      <p:bldP spid="2059" grpId="1" animBg="1"/>
      <p:bldP spid="2101" grpId="0"/>
      <p:bldP spid="2102" grpId="0" animBg="1"/>
      <p:bldP spid="2102" grpId="1" animBg="1"/>
      <p:bldP spid="2107" grpId="0" animBg="1"/>
      <p:bldP spid="2107" grpId="1" animBg="1"/>
      <p:bldP spid="2104" grpId="0"/>
      <p:bldP spid="2108" grpId="0" animBg="1"/>
      <p:bldP spid="2111" grpId="0" animBg="1"/>
      <p:bldP spid="2112" grpId="0" animBg="1"/>
      <p:bldP spid="2115" grpId="0" animBg="1"/>
      <p:bldP spid="2119" grpId="0" animBg="1"/>
      <p:bldP spid="2121" grpId="1" animBg="1"/>
      <p:bldP spid="2122" grpId="1" animBg="1"/>
      <p:bldP spid="2124" grpId="0" animBg="1"/>
      <p:bldP spid="2126" grpId="0" animBg="1"/>
      <p:bldP spid="2128" grpId="0" animBg="1"/>
      <p:bldP spid="2056" grpId="0" animBg="1"/>
      <p:bldP spid="2056" grpId="1" animBg="1"/>
      <p:bldP spid="2054" grpId="0" animBg="1"/>
      <p:bldP spid="2054" grpId="1" animBg="1"/>
      <p:bldP spid="60" grpId="0" animBg="1"/>
      <p:bldP spid="61" grpId="0" animBg="1"/>
      <p:bldP spid="64" grpId="0" animBg="1"/>
      <p:bldP spid="64" grpId="1" animBg="1"/>
      <p:bldP spid="2117" grpId="0" animBg="1"/>
      <p:bldP spid="2117" grpId="1" animBg="1"/>
      <p:bldP spid="68" grpId="0"/>
      <p:bldP spid="68" grpId="1"/>
      <p:bldP spid="69" grpId="0"/>
      <p:bldP spid="6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22637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Click r:id="rId2" action="ppaction://hlinksldjump"/>
              </a:rPr>
              <a:t>ДА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22637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MouseOver r:id="rId3" action="ppaction://hlinksldjump"/>
              </a:rPr>
              <a:t>НЕТ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>
                <a:solidFill>
                  <a:srgbClr val="009900"/>
                </a:solidFill>
              </a:rPr>
              <a:t>Вы хотите построить еще одну функцию??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22637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Click r:id="rId2" action="ppaction://hlinksldjump"/>
              </a:rPr>
              <a:t>ДА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4343400"/>
            <a:ext cx="3810000" cy="20574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MouseOver r:id="rId3" action="ppaction://hlinksldjump"/>
              </a:rPr>
              <a:t>НЕТ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>
                <a:solidFill>
                  <a:srgbClr val="009900"/>
                </a:solidFill>
              </a:rPr>
              <a:t>Вы хотите построить еще одну функцию??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22637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Click r:id="rId2" action="ppaction://hlinksldjump"/>
              </a:rPr>
              <a:t>ДА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4648200"/>
            <a:ext cx="3810000" cy="1905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latin typeface="Times New Roman" pitchFamily="18" charset="0"/>
                <a:hlinkMouseOver r:id="rId3" action="ppaction://hlinksldjump"/>
              </a:rPr>
              <a:t>НЕТ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>
                <a:solidFill>
                  <a:srgbClr val="009900"/>
                </a:solidFill>
              </a:rPr>
              <a:t>Вы хотите построить еще одну функцию??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6" name="Rectangle 64"/>
          <p:cNvSpPr>
            <a:spLocks noChangeArrowheads="1"/>
          </p:cNvSpPr>
          <p:nvPr/>
        </p:nvSpPr>
        <p:spPr bwMode="auto">
          <a:xfrm>
            <a:off x="3203575" y="1916113"/>
            <a:ext cx="5761038" cy="4321175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rgbClr val="CCECFF">
                  <a:gamma/>
                  <a:tint val="7059"/>
                  <a:invGamma/>
                </a:srgbClr>
              </a:gs>
              <a:gs pos="100000">
                <a:srgbClr val="CCE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3203575" y="188913"/>
            <a:ext cx="6265863" cy="6091237"/>
            <a:chOff x="2062" y="102"/>
            <a:chExt cx="3947" cy="3837"/>
          </a:xfrm>
        </p:grpSpPr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2063" y="2296"/>
              <a:ext cx="362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198" name="Freeform 6"/>
            <p:cNvSpPr>
              <a:spLocks/>
            </p:cNvSpPr>
            <p:nvPr/>
          </p:nvSpPr>
          <p:spPr bwMode="auto">
            <a:xfrm>
              <a:off x="3735" y="121"/>
              <a:ext cx="1" cy="3790"/>
            </a:xfrm>
            <a:custGeom>
              <a:avLst/>
              <a:gdLst/>
              <a:ahLst/>
              <a:cxnLst>
                <a:cxn ang="0">
                  <a:pos x="0" y="3790"/>
                </a:cxn>
                <a:cxn ang="0">
                  <a:pos x="0" y="0"/>
                </a:cxn>
              </a:cxnLst>
              <a:rect l="0" t="0" r="r" b="b"/>
              <a:pathLst>
                <a:path w="1" h="3790">
                  <a:moveTo>
                    <a:pt x="0" y="3790"/>
                  </a:move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auto">
            <a:xfrm>
              <a:off x="2064" y="2703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0" name="Freeform 8"/>
            <p:cNvSpPr>
              <a:spLocks/>
            </p:cNvSpPr>
            <p:nvPr/>
          </p:nvSpPr>
          <p:spPr bwMode="auto">
            <a:xfrm>
              <a:off x="2064" y="482"/>
              <a:ext cx="362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22" y="1"/>
                </a:cxn>
              </a:cxnLst>
              <a:rect l="0" t="0" r="r" b="b"/>
              <a:pathLst>
                <a:path w="3622" h="1">
                  <a:moveTo>
                    <a:pt x="0" y="0"/>
                  </a:moveTo>
                  <a:lnTo>
                    <a:pt x="3622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1" name="Freeform 9"/>
            <p:cNvSpPr>
              <a:spLocks/>
            </p:cNvSpPr>
            <p:nvPr/>
          </p:nvSpPr>
          <p:spPr bwMode="auto">
            <a:xfrm>
              <a:off x="2064" y="836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auto">
            <a:xfrm>
              <a:off x="2064" y="1198"/>
              <a:ext cx="362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22" y="0"/>
                </a:cxn>
              </a:cxnLst>
              <a:rect l="0" t="0" r="r" b="b"/>
              <a:pathLst>
                <a:path w="3622" h="9">
                  <a:moveTo>
                    <a:pt x="0" y="9"/>
                  </a:moveTo>
                  <a:lnTo>
                    <a:pt x="362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3" name="Freeform 11"/>
            <p:cNvSpPr>
              <a:spLocks/>
            </p:cNvSpPr>
            <p:nvPr/>
          </p:nvSpPr>
          <p:spPr bwMode="auto">
            <a:xfrm>
              <a:off x="2064" y="1561"/>
              <a:ext cx="3612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612" y="0"/>
                </a:cxn>
              </a:cxnLst>
              <a:rect l="0" t="0" r="r" b="b"/>
              <a:pathLst>
                <a:path w="3612" h="9">
                  <a:moveTo>
                    <a:pt x="0" y="9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4" name="Freeform 12"/>
            <p:cNvSpPr>
              <a:spLocks/>
            </p:cNvSpPr>
            <p:nvPr/>
          </p:nvSpPr>
          <p:spPr bwMode="auto">
            <a:xfrm>
              <a:off x="2064" y="1932"/>
              <a:ext cx="3612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612" y="0"/>
                </a:cxn>
              </a:cxnLst>
              <a:rect l="0" t="0" r="r" b="b"/>
              <a:pathLst>
                <a:path w="3612" h="1">
                  <a:moveTo>
                    <a:pt x="0" y="1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2064" y="3112"/>
              <a:ext cx="3585" cy="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585" y="0"/>
                </a:cxn>
              </a:cxnLst>
              <a:rect l="0" t="0" r="r" b="b"/>
              <a:pathLst>
                <a:path w="3585" h="1">
                  <a:moveTo>
                    <a:pt x="0" y="1"/>
                  </a:moveTo>
                  <a:lnTo>
                    <a:pt x="3585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auto">
            <a:xfrm>
              <a:off x="2064" y="3558"/>
              <a:ext cx="3594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594" y="0"/>
                </a:cxn>
              </a:cxnLst>
              <a:rect l="0" t="0" r="r" b="b"/>
              <a:pathLst>
                <a:path w="3594" h="8">
                  <a:moveTo>
                    <a:pt x="0" y="8"/>
                  </a:moveTo>
                  <a:lnTo>
                    <a:pt x="359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auto">
            <a:xfrm>
              <a:off x="2064" y="3929"/>
              <a:ext cx="363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31" y="1"/>
                </a:cxn>
              </a:cxnLst>
              <a:rect l="0" t="0" r="r" b="b"/>
              <a:pathLst>
                <a:path w="3631" h="1">
                  <a:moveTo>
                    <a:pt x="0" y="0"/>
                  </a:moveTo>
                  <a:lnTo>
                    <a:pt x="3631" y="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2064" y="111"/>
              <a:ext cx="361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3612" y="0"/>
                </a:cxn>
              </a:cxnLst>
              <a:rect l="0" t="0" r="r" b="b"/>
              <a:pathLst>
                <a:path w="3612" h="8">
                  <a:moveTo>
                    <a:pt x="0" y="8"/>
                  </a:moveTo>
                  <a:lnTo>
                    <a:pt x="36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2062" y="111"/>
              <a:ext cx="3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818"/>
                </a:cxn>
              </a:cxnLst>
              <a:rect l="0" t="0" r="r" b="b"/>
              <a:pathLst>
                <a:path w="3" h="3818">
                  <a:moveTo>
                    <a:pt x="0" y="0"/>
                  </a:moveTo>
                  <a:lnTo>
                    <a:pt x="3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2499" y="111"/>
              <a:ext cx="19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3818"/>
                </a:cxn>
              </a:cxnLst>
              <a:rect l="0" t="0" r="r" b="b"/>
              <a:pathLst>
                <a:path w="19" h="3818">
                  <a:moveTo>
                    <a:pt x="0" y="0"/>
                  </a:moveTo>
                  <a:lnTo>
                    <a:pt x="19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2917" y="102"/>
              <a:ext cx="9" cy="38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827"/>
                </a:cxn>
              </a:cxnLst>
              <a:rect l="0" t="0" r="r" b="b"/>
              <a:pathLst>
                <a:path w="9" h="3827">
                  <a:moveTo>
                    <a:pt x="0" y="0"/>
                  </a:moveTo>
                  <a:lnTo>
                    <a:pt x="9" y="382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3335" y="111"/>
              <a:ext cx="1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18"/>
                </a:cxn>
              </a:cxnLst>
              <a:rect l="0" t="0" r="r" b="b"/>
              <a:pathLst>
                <a:path w="1" h="3818">
                  <a:moveTo>
                    <a:pt x="0" y="0"/>
                  </a:moveTo>
                  <a:lnTo>
                    <a:pt x="0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4143" y="111"/>
              <a:ext cx="8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818"/>
                </a:cxn>
              </a:cxnLst>
              <a:rect l="0" t="0" r="r" b="b"/>
              <a:pathLst>
                <a:path w="8" h="3818">
                  <a:moveTo>
                    <a:pt x="0" y="0"/>
                  </a:moveTo>
                  <a:lnTo>
                    <a:pt x="8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4552" y="121"/>
              <a:ext cx="7" cy="38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08"/>
                </a:cxn>
              </a:cxnLst>
              <a:rect l="0" t="0" r="r" b="b"/>
              <a:pathLst>
                <a:path w="7" h="3808">
                  <a:moveTo>
                    <a:pt x="0" y="0"/>
                  </a:moveTo>
                  <a:lnTo>
                    <a:pt x="7" y="38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auto">
            <a:xfrm>
              <a:off x="4961" y="111"/>
              <a:ext cx="7" cy="38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3818"/>
                </a:cxn>
              </a:cxnLst>
              <a:rect l="0" t="0" r="r" b="b"/>
              <a:pathLst>
                <a:path w="7" h="3818">
                  <a:moveTo>
                    <a:pt x="0" y="0"/>
                  </a:moveTo>
                  <a:lnTo>
                    <a:pt x="7" y="38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auto">
            <a:xfrm>
              <a:off x="5370" y="102"/>
              <a:ext cx="9" cy="383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3837"/>
                </a:cxn>
              </a:cxnLst>
              <a:rect l="0" t="0" r="r" b="b"/>
              <a:pathLst>
                <a:path w="9" h="3837">
                  <a:moveTo>
                    <a:pt x="9" y="0"/>
                  </a:moveTo>
                  <a:lnTo>
                    <a:pt x="0" y="383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auto">
            <a:xfrm>
              <a:off x="5689" y="119"/>
              <a:ext cx="3" cy="378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781"/>
                </a:cxn>
              </a:cxnLst>
              <a:rect l="0" t="0" r="r" b="b"/>
              <a:pathLst>
                <a:path w="3" h="3781">
                  <a:moveTo>
                    <a:pt x="3" y="0"/>
                  </a:moveTo>
                  <a:lnTo>
                    <a:pt x="0" y="37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5511" y="2341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Arial Black" pitchFamily="34" charset="0"/>
                </a:rPr>
                <a:t>Х</a:t>
              </a:r>
            </a:p>
          </p:txBody>
        </p: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3787" y="119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Y</a:t>
              </a:r>
              <a:endParaRPr lang="ru-RU">
                <a:latin typeface="Arial Black" pitchFamily="34" charset="0"/>
              </a:endParaRPr>
            </a:p>
          </p:txBody>
        </p:sp>
        <p:sp>
          <p:nvSpPr>
            <p:cNvPr id="8220" name="Text Box 28"/>
            <p:cNvSpPr txBox="1">
              <a:spLocks noChangeArrowheads="1"/>
            </p:cNvSpPr>
            <p:nvPr/>
          </p:nvSpPr>
          <p:spPr bwMode="auto">
            <a:xfrm>
              <a:off x="3515" y="2296"/>
              <a:ext cx="4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 Black" pitchFamily="34" charset="0"/>
                </a:rPr>
                <a:t>0</a:t>
              </a:r>
              <a:endParaRPr lang="ru-RU">
                <a:latin typeface="Arial Black" pitchFamily="34" charset="0"/>
              </a:endParaRPr>
            </a:p>
          </p:txBody>
        </p:sp>
      </p:grp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5867400" y="188913"/>
            <a:ext cx="0" cy="6048375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179388" y="403225"/>
            <a:ext cx="2160587" cy="5794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1.</a:t>
            </a:r>
            <a:r>
              <a:rPr lang="en-US" sz="3200" b="1">
                <a:latin typeface="Times New Roman" pitchFamily="18" charset="0"/>
              </a:rPr>
              <a:t> D(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>
                <a:latin typeface="Times New Roman" pitchFamily="18" charset="0"/>
              </a:rPr>
              <a:t>) = R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79388" y="1123950"/>
            <a:ext cx="3025775" cy="5794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2.</a:t>
            </a:r>
            <a:r>
              <a:rPr lang="en-US" sz="3200" b="1">
                <a:latin typeface="Times New Roman" pitchFamily="18" charset="0"/>
              </a:rPr>
              <a:t> E(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>
                <a:latin typeface="Times New Roman" pitchFamily="18" charset="0"/>
              </a:rPr>
              <a:t>) = (-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en-US" sz="3200" b="1">
                <a:latin typeface="Times New Roman" pitchFamily="18" charset="0"/>
              </a:rPr>
              <a:t> ; 3]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179388" y="2635250"/>
            <a:ext cx="2016125" cy="5794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4.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ru-RU" sz="3200" b="1">
                <a:latin typeface="Times New Roman" pitchFamily="18" charset="0"/>
              </a:rPr>
              <a:t>(</a:t>
            </a:r>
            <a:r>
              <a:rPr lang="en-US" sz="3200" b="1">
                <a:latin typeface="Times New Roman" pitchFamily="18" charset="0"/>
              </a:rPr>
              <a:t>3</a:t>
            </a:r>
            <a:r>
              <a:rPr lang="ru-RU" sz="3200" b="1">
                <a:latin typeface="Times New Roman" pitchFamily="18" charset="0"/>
              </a:rPr>
              <a:t>) </a:t>
            </a:r>
            <a:r>
              <a:rPr lang="en-US" sz="3200" b="1">
                <a:latin typeface="Times New Roman" pitchFamily="18" charset="0"/>
              </a:rPr>
              <a:t>= 0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252413" y="4508500"/>
            <a:ext cx="2879725" cy="5794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accent2"/>
                </a:solidFill>
                <a:latin typeface="Times New Roman" pitchFamily="18" charset="0"/>
              </a:rPr>
              <a:t>6</a:t>
            </a: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функция четная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356100" y="3573463"/>
            <a:ext cx="1008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-</a:t>
            </a:r>
            <a:r>
              <a:rPr lang="ru-RU" sz="3200"/>
              <a:t>2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7740650" y="3571875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3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5867400" y="188913"/>
            <a:ext cx="0" cy="6048375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 rot="-5400000">
            <a:off x="6065838" y="-982662"/>
            <a:ext cx="0" cy="5797550"/>
          </a:xfrm>
          <a:prstGeom prst="line">
            <a:avLst/>
          </a:prstGeom>
          <a:noFill/>
          <a:ln w="444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34" name="AutoShape 42"/>
          <p:cNvSpPr>
            <a:spLocks noChangeArrowheads="1"/>
          </p:cNvSpPr>
          <p:nvPr/>
        </p:nvSpPr>
        <p:spPr bwMode="auto">
          <a:xfrm rot="16074564">
            <a:off x="5791994" y="2348707"/>
            <a:ext cx="73025" cy="357187"/>
          </a:xfrm>
          <a:prstGeom prst="moon">
            <a:avLst>
              <a:gd name="adj" fmla="val 43486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5867400" y="2565400"/>
            <a:ext cx="0" cy="1152525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41" name="Oval 49"/>
          <p:cNvSpPr>
            <a:spLocks noChangeArrowheads="1"/>
          </p:cNvSpPr>
          <p:nvPr/>
        </p:nvSpPr>
        <p:spPr bwMode="auto">
          <a:xfrm>
            <a:off x="7667625" y="3573463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179388" y="3427413"/>
            <a:ext cx="3097212" cy="9445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5.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ru-RU" sz="3200" b="1" i="1">
                <a:latin typeface="Times New Roman" pitchFamily="18" charset="0"/>
              </a:rPr>
              <a:t> </a:t>
            </a:r>
            <a:r>
              <a:rPr lang="en-US" sz="3200" b="1">
                <a:latin typeface="Times New Roman" pitchFamily="18" charset="0"/>
              </a:rPr>
              <a:t>=- </a:t>
            </a:r>
            <a:r>
              <a:rPr lang="ru-RU" sz="3200" b="1">
                <a:latin typeface="Times New Roman" pitchFamily="18" charset="0"/>
              </a:rPr>
              <a:t>2</a:t>
            </a:r>
            <a:r>
              <a:rPr lang="ru-RU" sz="2400" b="1">
                <a:latin typeface="Times New Roman" pitchFamily="18" charset="0"/>
              </a:rPr>
              <a:t> – точка максимума функции</a:t>
            </a:r>
          </a:p>
        </p:txBody>
      </p:sp>
      <p:sp>
        <p:nvSpPr>
          <p:cNvPr id="8250" name="AutoShape 58" descr="ралдыва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99200" y="6237288"/>
            <a:ext cx="1443038" cy="366712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5868988" y="1481138"/>
            <a:ext cx="1008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3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179388" y="1843088"/>
            <a:ext cx="3600450" cy="5794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3.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y</a:t>
            </a:r>
            <a:r>
              <a:rPr lang="en-US" sz="3200" b="1" baseline="-25000">
                <a:latin typeface="Times New Roman" pitchFamily="18" charset="0"/>
              </a:rPr>
              <a:t>min</a:t>
            </a:r>
            <a:r>
              <a:rPr lang="en-US" sz="3200" b="1">
                <a:latin typeface="Times New Roman" pitchFamily="18" charset="0"/>
              </a:rPr>
              <a:t> =  2 </a:t>
            </a:r>
            <a:r>
              <a:rPr lang="ru-RU" sz="2400" b="1">
                <a:latin typeface="Times New Roman" pitchFamily="18" charset="0"/>
              </a:rPr>
              <a:t>при</a:t>
            </a:r>
            <a:r>
              <a:rPr lang="ru-RU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</a:rPr>
              <a:t> = 0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8237" name="Oval 45"/>
          <p:cNvSpPr>
            <a:spLocks noChangeArrowheads="1"/>
          </p:cNvSpPr>
          <p:nvPr/>
        </p:nvSpPr>
        <p:spPr bwMode="auto">
          <a:xfrm>
            <a:off x="5724525" y="2420938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8257" name="Line 65"/>
          <p:cNvSpPr>
            <a:spLocks noChangeShapeType="1"/>
          </p:cNvSpPr>
          <p:nvPr/>
        </p:nvSpPr>
        <p:spPr bwMode="auto">
          <a:xfrm>
            <a:off x="4572000" y="1989138"/>
            <a:ext cx="0" cy="1655762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 rot="-5400000">
            <a:off x="5219700" y="1268413"/>
            <a:ext cx="0" cy="1295400"/>
          </a:xfrm>
          <a:prstGeom prst="line">
            <a:avLst/>
          </a:prstGeom>
          <a:noFill/>
          <a:ln w="349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40" name="Oval 48"/>
          <p:cNvSpPr>
            <a:spLocks noChangeArrowheads="1"/>
          </p:cNvSpPr>
          <p:nvPr/>
        </p:nvSpPr>
        <p:spPr bwMode="auto">
          <a:xfrm>
            <a:off x="4427538" y="1844675"/>
            <a:ext cx="217487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8238" name="AutoShape 46"/>
          <p:cNvSpPr>
            <a:spLocks noChangeArrowheads="1"/>
          </p:cNvSpPr>
          <p:nvPr/>
        </p:nvSpPr>
        <p:spPr bwMode="auto">
          <a:xfrm rot="5400000" flipV="1">
            <a:off x="4500563" y="1771650"/>
            <a:ext cx="144462" cy="433388"/>
          </a:xfrm>
          <a:prstGeom prst="moon">
            <a:avLst>
              <a:gd name="adj" fmla="val 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8259" name="Oval 67"/>
          <p:cNvSpPr>
            <a:spLocks noChangeArrowheads="1"/>
          </p:cNvSpPr>
          <p:nvPr/>
        </p:nvSpPr>
        <p:spPr bwMode="auto">
          <a:xfrm>
            <a:off x="7667625" y="3573463"/>
            <a:ext cx="215900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8260" name="Oval 68"/>
          <p:cNvSpPr>
            <a:spLocks noChangeArrowheads="1"/>
          </p:cNvSpPr>
          <p:nvPr/>
        </p:nvSpPr>
        <p:spPr bwMode="auto">
          <a:xfrm>
            <a:off x="4427538" y="1844675"/>
            <a:ext cx="217487" cy="2159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8261" name="AutoShape 69"/>
          <p:cNvSpPr>
            <a:spLocks noChangeArrowheads="1"/>
          </p:cNvSpPr>
          <p:nvPr/>
        </p:nvSpPr>
        <p:spPr bwMode="auto">
          <a:xfrm rot="5400000" flipV="1">
            <a:off x="4498976" y="1771650"/>
            <a:ext cx="144462" cy="433387"/>
          </a:xfrm>
          <a:prstGeom prst="moon">
            <a:avLst>
              <a:gd name="adj" fmla="val 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8262" name="Freeform 70"/>
          <p:cNvSpPr>
            <a:spLocks/>
          </p:cNvSpPr>
          <p:nvPr/>
        </p:nvSpPr>
        <p:spPr bwMode="auto">
          <a:xfrm>
            <a:off x="7154863" y="1927225"/>
            <a:ext cx="1162050" cy="4357688"/>
          </a:xfrm>
          <a:custGeom>
            <a:avLst/>
            <a:gdLst/>
            <a:ahLst/>
            <a:cxnLst>
              <a:cxn ang="0">
                <a:pos x="732" y="2745"/>
              </a:cxn>
              <a:cxn ang="0">
                <a:pos x="558" y="1872"/>
              </a:cxn>
              <a:cxn ang="0">
                <a:pos x="408" y="1051"/>
              </a:cxn>
              <a:cxn ang="0">
                <a:pos x="272" y="370"/>
              </a:cxn>
              <a:cxn ang="0">
                <a:pos x="125" y="60"/>
              </a:cxn>
              <a:cxn ang="0">
                <a:pos x="0" y="7"/>
              </a:cxn>
            </a:cxnLst>
            <a:rect l="0" t="0" r="r" b="b"/>
            <a:pathLst>
              <a:path w="732" h="2745">
                <a:moveTo>
                  <a:pt x="732" y="2745"/>
                </a:moveTo>
                <a:cubicBezTo>
                  <a:pt x="703" y="2600"/>
                  <a:pt x="612" y="2154"/>
                  <a:pt x="558" y="1872"/>
                </a:cubicBezTo>
                <a:cubicBezTo>
                  <a:pt x="504" y="1590"/>
                  <a:pt x="456" y="1301"/>
                  <a:pt x="408" y="1051"/>
                </a:cubicBezTo>
                <a:cubicBezTo>
                  <a:pt x="360" y="801"/>
                  <a:pt x="319" y="535"/>
                  <a:pt x="272" y="370"/>
                </a:cubicBezTo>
                <a:cubicBezTo>
                  <a:pt x="225" y="205"/>
                  <a:pt x="170" y="120"/>
                  <a:pt x="125" y="60"/>
                </a:cubicBezTo>
                <a:cubicBezTo>
                  <a:pt x="80" y="0"/>
                  <a:pt x="26" y="18"/>
                  <a:pt x="0" y="7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64" name="Freeform 72"/>
          <p:cNvSpPr>
            <a:spLocks/>
          </p:cNvSpPr>
          <p:nvPr/>
        </p:nvSpPr>
        <p:spPr bwMode="auto">
          <a:xfrm>
            <a:off x="5857875" y="1930400"/>
            <a:ext cx="1292225" cy="582613"/>
          </a:xfrm>
          <a:custGeom>
            <a:avLst/>
            <a:gdLst/>
            <a:ahLst/>
            <a:cxnLst>
              <a:cxn ang="0">
                <a:pos x="814" y="2"/>
              </a:cxn>
              <a:cxn ang="0">
                <a:pos x="758" y="8"/>
              </a:cxn>
              <a:cxn ang="0">
                <a:pos x="664" y="50"/>
              </a:cxn>
              <a:cxn ang="0">
                <a:pos x="506" y="160"/>
              </a:cxn>
              <a:cxn ang="0">
                <a:pos x="366" y="252"/>
              </a:cxn>
              <a:cxn ang="0">
                <a:pos x="229" y="310"/>
              </a:cxn>
              <a:cxn ang="0">
                <a:pos x="68" y="359"/>
              </a:cxn>
              <a:cxn ang="0">
                <a:pos x="0" y="361"/>
              </a:cxn>
            </a:cxnLst>
            <a:rect l="0" t="0" r="r" b="b"/>
            <a:pathLst>
              <a:path w="814" h="367">
                <a:moveTo>
                  <a:pt x="814" y="2"/>
                </a:moveTo>
                <a:cubicBezTo>
                  <a:pt x="805" y="3"/>
                  <a:pt x="783" y="0"/>
                  <a:pt x="758" y="8"/>
                </a:cubicBezTo>
                <a:cubicBezTo>
                  <a:pt x="733" y="16"/>
                  <a:pt x="706" y="25"/>
                  <a:pt x="664" y="50"/>
                </a:cubicBezTo>
                <a:cubicBezTo>
                  <a:pt x="622" y="75"/>
                  <a:pt x="556" y="126"/>
                  <a:pt x="506" y="160"/>
                </a:cubicBezTo>
                <a:cubicBezTo>
                  <a:pt x="456" y="194"/>
                  <a:pt x="412" y="227"/>
                  <a:pt x="366" y="252"/>
                </a:cubicBezTo>
                <a:cubicBezTo>
                  <a:pt x="320" y="277"/>
                  <a:pt x="279" y="292"/>
                  <a:pt x="229" y="310"/>
                </a:cubicBezTo>
                <a:cubicBezTo>
                  <a:pt x="179" y="328"/>
                  <a:pt x="106" y="351"/>
                  <a:pt x="68" y="359"/>
                </a:cubicBezTo>
                <a:cubicBezTo>
                  <a:pt x="30" y="367"/>
                  <a:pt x="14" y="361"/>
                  <a:pt x="0" y="361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66" name="Freeform 74"/>
          <p:cNvSpPr>
            <a:spLocks/>
          </p:cNvSpPr>
          <p:nvPr/>
        </p:nvSpPr>
        <p:spPr bwMode="auto">
          <a:xfrm>
            <a:off x="4575175" y="1908175"/>
            <a:ext cx="1292225" cy="596900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56" y="13"/>
              </a:cxn>
              <a:cxn ang="0">
                <a:pos x="139" y="85"/>
              </a:cxn>
              <a:cxn ang="0">
                <a:pos x="214" y="139"/>
              </a:cxn>
              <a:cxn ang="0">
                <a:pos x="427" y="277"/>
              </a:cxn>
              <a:cxn ang="0">
                <a:pos x="589" y="349"/>
              </a:cxn>
              <a:cxn ang="0">
                <a:pos x="703" y="373"/>
              </a:cxn>
              <a:cxn ang="0">
                <a:pos x="814" y="366"/>
              </a:cxn>
            </a:cxnLst>
            <a:rect l="0" t="0" r="r" b="b"/>
            <a:pathLst>
              <a:path w="814" h="376">
                <a:moveTo>
                  <a:pt x="0" y="7"/>
                </a:moveTo>
                <a:cubicBezTo>
                  <a:pt x="9" y="8"/>
                  <a:pt x="33" y="0"/>
                  <a:pt x="56" y="13"/>
                </a:cubicBezTo>
                <a:cubicBezTo>
                  <a:pt x="79" y="26"/>
                  <a:pt x="113" y="64"/>
                  <a:pt x="139" y="85"/>
                </a:cubicBezTo>
                <a:cubicBezTo>
                  <a:pt x="165" y="106"/>
                  <a:pt x="166" y="107"/>
                  <a:pt x="214" y="139"/>
                </a:cubicBezTo>
                <a:cubicBezTo>
                  <a:pt x="262" y="171"/>
                  <a:pt x="364" y="242"/>
                  <a:pt x="427" y="277"/>
                </a:cubicBezTo>
                <a:cubicBezTo>
                  <a:pt x="490" y="312"/>
                  <a:pt x="543" y="333"/>
                  <a:pt x="589" y="349"/>
                </a:cubicBezTo>
                <a:cubicBezTo>
                  <a:pt x="635" y="365"/>
                  <a:pt x="666" y="370"/>
                  <a:pt x="703" y="373"/>
                </a:cubicBezTo>
                <a:cubicBezTo>
                  <a:pt x="740" y="376"/>
                  <a:pt x="791" y="368"/>
                  <a:pt x="814" y="366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67" name="Freeform 75"/>
          <p:cNvSpPr>
            <a:spLocks/>
          </p:cNvSpPr>
          <p:nvPr/>
        </p:nvSpPr>
        <p:spPr bwMode="auto">
          <a:xfrm>
            <a:off x="3409950" y="1919288"/>
            <a:ext cx="1146175" cy="4389437"/>
          </a:xfrm>
          <a:custGeom>
            <a:avLst/>
            <a:gdLst/>
            <a:ahLst/>
            <a:cxnLst>
              <a:cxn ang="0">
                <a:pos x="0" y="2765"/>
              </a:cxn>
              <a:cxn ang="0">
                <a:pos x="174" y="1892"/>
              </a:cxn>
              <a:cxn ang="0">
                <a:pos x="324" y="1071"/>
              </a:cxn>
              <a:cxn ang="0">
                <a:pos x="460" y="390"/>
              </a:cxn>
              <a:cxn ang="0">
                <a:pos x="609" y="65"/>
              </a:cxn>
              <a:cxn ang="0">
                <a:pos x="722" y="2"/>
              </a:cxn>
            </a:cxnLst>
            <a:rect l="0" t="0" r="r" b="b"/>
            <a:pathLst>
              <a:path w="722" h="2765">
                <a:moveTo>
                  <a:pt x="0" y="2765"/>
                </a:moveTo>
                <a:cubicBezTo>
                  <a:pt x="29" y="2620"/>
                  <a:pt x="120" y="2174"/>
                  <a:pt x="174" y="1892"/>
                </a:cubicBezTo>
                <a:cubicBezTo>
                  <a:pt x="228" y="1610"/>
                  <a:pt x="276" y="1321"/>
                  <a:pt x="324" y="1071"/>
                </a:cubicBezTo>
                <a:cubicBezTo>
                  <a:pt x="372" y="821"/>
                  <a:pt x="412" y="558"/>
                  <a:pt x="460" y="390"/>
                </a:cubicBezTo>
                <a:cubicBezTo>
                  <a:pt x="508" y="222"/>
                  <a:pt x="565" y="130"/>
                  <a:pt x="609" y="65"/>
                </a:cubicBezTo>
                <a:cubicBezTo>
                  <a:pt x="653" y="0"/>
                  <a:pt x="699" y="15"/>
                  <a:pt x="722" y="2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250825" y="5300663"/>
            <a:ext cx="3744913" cy="8731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Times New Roman" pitchFamily="18" charset="0"/>
              </a:rPr>
              <a:t>7.</a:t>
            </a:r>
            <a:r>
              <a:rPr lang="en-US" sz="3200" b="1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Функция убывает при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  <a:sym typeface="Symbol" pitchFamily="18" charset="2"/>
              </a:rPr>
              <a:t>[</a:t>
            </a:r>
            <a:r>
              <a:rPr lang="en-US" sz="3200" b="1">
                <a:latin typeface="Times New Roman" pitchFamily="18" charset="0"/>
              </a:rPr>
              <a:t>- </a:t>
            </a:r>
            <a:r>
              <a:rPr lang="ru-RU" sz="3200" b="1">
                <a:latin typeface="Times New Roman" pitchFamily="18" charset="0"/>
              </a:rPr>
              <a:t>2</a:t>
            </a:r>
            <a:r>
              <a:rPr lang="en-US" sz="3200" b="1">
                <a:latin typeface="Times New Roman" pitchFamily="18" charset="0"/>
              </a:rPr>
              <a:t> ; 0] </a:t>
            </a:r>
            <a:r>
              <a:rPr lang="en-US" sz="3200" b="1">
                <a:latin typeface="Times New Roman" pitchFamily="18" charset="0"/>
                <a:sym typeface="Symbol" pitchFamily="18" charset="2"/>
              </a:rPr>
              <a:t>[2 ; </a:t>
            </a:r>
            <a:r>
              <a:rPr lang="en-US" sz="32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∞</a:t>
            </a:r>
            <a:r>
              <a:rPr lang="ru-RU" sz="32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US" sz="3200" b="1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0.33871 -1.5028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-0.29132 -1.50289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20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20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1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20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4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8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9711E-6 L -0.42118 -0.00531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" y="-3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18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200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200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10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6" dur="10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6500"/>
                            </p:stCondLst>
                            <p:childTnLst>
                              <p:par>
                                <p:cTn id="17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0.2875 -0.00533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3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28351 -0.00509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7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2000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2000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42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8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1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10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3000"/>
                            </p:stCondLst>
                            <p:childTnLst>
                              <p:par>
                                <p:cTn id="192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3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500"/>
                            </p:stCondLst>
                            <p:childTnLst>
                              <p:par>
                                <p:cTn id="19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10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9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1" dur="1000"/>
                                        <p:tgtEl>
                                          <p:spTgt spid="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500"/>
                            </p:stCondLst>
                            <p:childTnLst>
                              <p:par>
                                <p:cTn id="20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7500"/>
                            </p:stCondLst>
                            <p:childTnLst>
                              <p:par>
                                <p:cTn id="20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9" dur="1000"/>
                                        <p:tgtEl>
                                          <p:spTgt spid="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10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10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9500"/>
                            </p:stCondLst>
                            <p:childTnLst>
                              <p:par>
                                <p:cTn id="218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9" dur="2000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2000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52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8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50"/>
                  </p:tgtEl>
                </p:cond>
              </p:nextCondLst>
            </p:seq>
          </p:childTnLst>
        </p:cTn>
      </p:par>
    </p:tnLst>
    <p:bldLst>
      <p:bldP spid="8256" grpId="0" animBg="1"/>
      <p:bldP spid="8256" grpId="1" animBg="1"/>
      <p:bldP spid="8221" grpId="0" animBg="1"/>
      <p:bldP spid="8221" grpId="1" animBg="1"/>
      <p:bldP spid="8221" grpId="2" animBg="1"/>
      <p:bldP spid="8222" grpId="0" animBg="1"/>
      <p:bldP spid="8222" grpId="1" animBg="1"/>
      <p:bldP spid="8223" grpId="0" animBg="1"/>
      <p:bldP spid="8223" grpId="1" animBg="1"/>
      <p:bldP spid="8225" grpId="0" animBg="1"/>
      <p:bldP spid="8225" grpId="1" animBg="1"/>
      <p:bldP spid="8226" grpId="0" animBg="1"/>
      <p:bldP spid="8226" grpId="1" animBg="1"/>
      <p:bldP spid="8226" grpId="2" animBg="1"/>
      <p:bldP spid="8226" grpId="4" animBg="1"/>
      <p:bldP spid="8227" grpId="0"/>
      <p:bldP spid="8228" grpId="0"/>
      <p:bldP spid="8229" grpId="0" animBg="1"/>
      <p:bldP spid="8229" grpId="1" animBg="1"/>
      <p:bldP spid="8229" grpId="2" animBg="1"/>
      <p:bldP spid="8233" grpId="0" animBg="1"/>
      <p:bldP spid="8233" grpId="1" animBg="1"/>
      <p:bldP spid="8234" grpId="0" animBg="1"/>
      <p:bldP spid="8239" grpId="0" animBg="1"/>
      <p:bldP spid="8239" grpId="1" animBg="1"/>
      <p:bldP spid="8241" grpId="0" animBg="1"/>
      <p:bldP spid="8242" grpId="0" animBg="1"/>
      <p:bldP spid="8242" grpId="1" animBg="1"/>
      <p:bldP spid="8250" grpId="0" animBg="1"/>
      <p:bldP spid="8255" grpId="0"/>
      <p:bldP spid="8224" grpId="0" animBg="1"/>
      <p:bldP spid="8224" grpId="1" animBg="1"/>
      <p:bldP spid="8237" grpId="0" animBg="1"/>
      <p:bldP spid="8257" grpId="0" animBg="1"/>
      <p:bldP spid="8257" grpId="1" animBg="1"/>
      <p:bldP spid="8258" grpId="0" animBg="1"/>
      <p:bldP spid="8258" grpId="1" animBg="1"/>
      <p:bldP spid="8240" grpId="0" animBg="1"/>
      <p:bldP spid="8238" grpId="0" animBg="1"/>
      <p:bldP spid="8259" grpId="0" animBg="1"/>
      <p:bldP spid="8259" grpId="1" animBg="1"/>
      <p:bldP spid="8260" grpId="0" animBg="1"/>
      <p:bldP spid="8260" grpId="1" animBg="1"/>
      <p:bldP spid="8261" grpId="0" animBg="1"/>
      <p:bldP spid="8261" grpId="1" animBg="1"/>
      <p:bldP spid="8262" grpId="0" animBg="1"/>
      <p:bldP spid="8262" grpId="1" animBg="1"/>
      <p:bldP spid="8264" grpId="0" animBg="1"/>
      <p:bldP spid="8264" grpId="1" animBg="1"/>
      <p:bldP spid="8266" grpId="0" animBg="1"/>
      <p:bldP spid="8266" grpId="1" animBg="1"/>
      <p:bldP spid="8267" grpId="0" animBg="1"/>
      <p:bldP spid="8267" grpId="1" animBg="1"/>
      <p:bldP spid="8252" grpId="0" animBg="1"/>
      <p:bldP spid="8252" grpId="1" animBg="1"/>
    </p:bldLst>
  </p:timing>
</p:sld>
</file>

<file path=ppt/theme/theme1.xml><?xml version="1.0" encoding="utf-8"?>
<a:theme xmlns:a="http://schemas.openxmlformats.org/drawingml/2006/main" name="portret">
  <a:themeElements>
    <a:clrScheme name="portre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rtr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rtre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e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e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e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e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e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rtre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portret</Template>
  <TotalTime>111</TotalTime>
  <Words>366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Times New Roman</vt:lpstr>
      <vt:lpstr>Symbol</vt:lpstr>
      <vt:lpstr>portret</vt:lpstr>
      <vt:lpstr>Слайд 1</vt:lpstr>
      <vt:lpstr>Слайд 2</vt:lpstr>
      <vt:lpstr>Слайд 3</vt:lpstr>
      <vt:lpstr>Слайд 4</vt:lpstr>
      <vt:lpstr>Вы хотите построить еще одну функцию??</vt:lpstr>
      <vt:lpstr>Вы хотите построить еще одну функцию??</vt:lpstr>
      <vt:lpstr>Вы хотите построить еще одну функцию??</vt:lpstr>
      <vt:lpstr>Слайд 8</vt:lpstr>
    </vt:vector>
  </TitlesOfParts>
  <Company>DANILGROUP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вва</dc:creator>
  <cp:lastModifiedBy>вва</cp:lastModifiedBy>
  <cp:revision>14</cp:revision>
  <dcterms:created xsi:type="dcterms:W3CDTF">2009-08-05T04:40:07Z</dcterms:created>
  <dcterms:modified xsi:type="dcterms:W3CDTF">2009-08-05T06:31:24Z</dcterms:modified>
</cp:coreProperties>
</file>