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59" r:id="rId5"/>
    <p:sldId id="260" r:id="rId6"/>
    <p:sldId id="261" r:id="rId7"/>
    <p:sldId id="262" r:id="rId8"/>
    <p:sldId id="264" r:id="rId9"/>
    <p:sldId id="269" r:id="rId10"/>
    <p:sldId id="271" r:id="rId11"/>
    <p:sldId id="266" r:id="rId12"/>
    <p:sldId id="267" r:id="rId13"/>
    <p:sldId id="270" r:id="rId14"/>
    <p:sldId id="25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81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232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334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39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54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230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04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47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641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22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84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B8B4C-490D-4787-8FC4-AF283A339BE2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FECA9-69D1-464F-97DB-D6ADA4D57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10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Получение окружности </a:t>
            </a:r>
            <a:r>
              <a:rPr lang="ru-RU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Аполлония</a:t>
            </a:r>
            <a:endParaRPr lang="ru-R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6842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140" y="562562"/>
            <a:ext cx="8279251" cy="6062179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5465135" y="6150114"/>
            <a:ext cx="79923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окружность </a:t>
            </a:r>
            <a:r>
              <a:rPr lang="ru-RU" sz="4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Аполлония</a:t>
            </a:r>
            <a:endParaRPr lang="ru-RU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528" y="85508"/>
            <a:ext cx="6782049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Существует окружность, проходящая через</a:t>
            </a:r>
          </a:p>
          <a:p>
            <a:r>
              <a:rPr lang="ru-RU" sz="2800" dirty="0" smtClean="0"/>
              <a:t>точки Е, С, </a:t>
            </a:r>
            <a:r>
              <a:rPr lang="en-US" sz="2800" dirty="0" smtClean="0"/>
              <a:t>F</a:t>
            </a:r>
            <a:endParaRPr lang="ru-RU" sz="2800" dirty="0" smtClean="0"/>
          </a:p>
          <a:p>
            <a:r>
              <a:rPr lang="ru-RU" sz="2800" dirty="0" smtClean="0"/>
              <a:t>её центр – середина гипотенузы</a:t>
            </a:r>
          </a:p>
          <a:p>
            <a:endParaRPr lang="ru-RU" sz="2800" dirty="0"/>
          </a:p>
          <a:p>
            <a:r>
              <a:rPr lang="ru-RU" dirty="0" smtClean="0"/>
              <a:t>Диаметр Е</a:t>
            </a:r>
            <a:r>
              <a:rPr lang="en-US" dirty="0" smtClean="0"/>
              <a:t>F </a:t>
            </a:r>
            <a:r>
              <a:rPr lang="ru-RU" dirty="0" smtClean="0"/>
              <a:t>– отрезок, образованный </a:t>
            </a:r>
          </a:p>
          <a:p>
            <a:r>
              <a:rPr lang="ru-RU" dirty="0" smtClean="0"/>
              <a:t>точками пересечения биссектрис </a:t>
            </a:r>
          </a:p>
          <a:p>
            <a:r>
              <a:rPr lang="ru-RU" dirty="0" smtClean="0"/>
              <a:t>угла С </a:t>
            </a:r>
            <a:r>
              <a:rPr lang="ru-RU" dirty="0" err="1" smtClean="0"/>
              <a:t>с</a:t>
            </a:r>
            <a:r>
              <a:rPr lang="ru-RU" dirty="0" smtClean="0"/>
              <a:t> противоположной стороной </a:t>
            </a:r>
          </a:p>
          <a:p>
            <a:r>
              <a:rPr lang="ru-RU" dirty="0" smtClean="0"/>
              <a:t>треугольника</a:t>
            </a:r>
          </a:p>
        </p:txBody>
      </p:sp>
    </p:spTree>
    <p:extLst>
      <p:ext uri="{BB962C8B-B14F-4D97-AF65-F5344CB8AC3E}">
        <p14:creationId xmlns:p14="http://schemas.microsoft.com/office/powerpoint/2010/main" val="412850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140" y="562562"/>
            <a:ext cx="8279251" cy="6062179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5465135" y="6150114"/>
            <a:ext cx="79923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окружность </a:t>
            </a:r>
            <a:r>
              <a:rPr lang="ru-RU" sz="4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Аполлония</a:t>
            </a:r>
            <a:endParaRPr lang="ru-RU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963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44" y="954107"/>
            <a:ext cx="7911103" cy="576766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-967562" y="0"/>
            <a:ext cx="79923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окружность </a:t>
            </a:r>
            <a:r>
              <a:rPr lang="ru-RU" sz="4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Аполлония</a:t>
            </a:r>
            <a:endParaRPr lang="ru-RU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18791" y="16116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</a:rPr>
              <a:t>геометрическое место точек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ru-RU" dirty="0" smtClean="0">
                <a:solidFill>
                  <a:srgbClr val="202122"/>
                </a:solidFill>
                <a:latin typeface="Arial" panose="020B0604020202020204" pitchFamily="34" charset="0"/>
              </a:rPr>
              <a:t>плоскости С, 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отношение расстояний от которых до двух заданных точек </a:t>
            </a:r>
            <a:r>
              <a:rPr lang="ru-RU" dirty="0" smtClean="0">
                <a:solidFill>
                  <a:srgbClr val="202122"/>
                </a:solidFill>
                <a:latin typeface="Arial" panose="020B0604020202020204" pitchFamily="34" charset="0"/>
              </a:rPr>
              <a:t>А и В -величина 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постоянная, не равная единице.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08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190" y="572492"/>
            <a:ext cx="7911103" cy="5767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8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msung\Desktop\apollo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35" t="1555" r="6284" b="16255"/>
          <a:stretch/>
        </p:blipFill>
        <p:spPr bwMode="auto">
          <a:xfrm>
            <a:off x="679155" y="1419006"/>
            <a:ext cx="3722723" cy="5003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560040" y="118433"/>
            <a:ext cx="70719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Аполлоний</a:t>
            </a:r>
            <a:r>
              <a:rPr lang="ru-RU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Пергский</a:t>
            </a:r>
            <a:endParaRPr lang="ru-RU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69936" y="857097"/>
            <a:ext cx="24306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Ἀπολλώνιος ὁ Περγαῖος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45100" y="1419006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Годы жизни (</a:t>
            </a:r>
            <a:r>
              <a:rPr lang="ru-RU" dirty="0" err="1"/>
              <a:t>ок</a:t>
            </a:r>
            <a:r>
              <a:rPr lang="ru-RU" dirty="0"/>
              <a:t>. 262-190 гг. до н.э.)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Древнегреческий ученый, величайший математик и астроном.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Доказал 387 теорем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Обобщил и развил теорию конических сечений.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Работал в Александрии при Птолемее III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Ввел термины эллипс, парабола, гипербола, асимптота, абсцисса, ордината, аппликата.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Обнаружил, что парабола – предельный случай эллипса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Нашел уравнение параболы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Открыл асимптоты гиперболы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Считается предшественником аналитической геометрии.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Разработал общую теорию эпициклов (астрономия), на которую опирались Гиппарх из Ника и Клавдий Птолемей.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Открытия </a:t>
            </a:r>
            <a:r>
              <a:rPr lang="ru-RU" dirty="0" err="1"/>
              <a:t>Аполлония</a:t>
            </a:r>
            <a:r>
              <a:rPr lang="ru-RU" dirty="0"/>
              <a:t> оказали огромное влияние на развитие астрономии, механики, оптики.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Усовершенствование системы счисления</a:t>
            </a:r>
          </a:p>
        </p:txBody>
      </p:sp>
    </p:spTree>
    <p:extLst>
      <p:ext uri="{BB962C8B-B14F-4D97-AF65-F5344CB8AC3E}">
        <p14:creationId xmlns:p14="http://schemas.microsoft.com/office/powerpoint/2010/main" val="7053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674" y="1191729"/>
            <a:ext cx="8377424" cy="470412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8926033" y="4651745"/>
                <a:ext cx="2086982" cy="13876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𝐶𝐴</m:t>
                          </m:r>
                        </m:num>
                        <m:den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𝐶𝐵</m:t>
                          </m:r>
                        </m:den>
                      </m:f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6033" y="4651745"/>
                <a:ext cx="2086982" cy="13876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3795786" y="5083979"/>
            <a:ext cx="5227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Найдутся такие точки А, В, С, что </a:t>
            </a:r>
            <a:endParaRPr lang="ru-RU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9022986" y="6328084"/>
                <a:ext cx="61587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2986" y="6328084"/>
                <a:ext cx="615874" cy="276999"/>
              </a:xfrm>
              <a:prstGeom prst="rect">
                <a:avLst/>
              </a:prstGeom>
              <a:blipFill>
                <a:blip r:embed="rId4"/>
                <a:stretch>
                  <a:fillRect l="-8911" r="-8911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98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113" y="1118162"/>
            <a:ext cx="8786479" cy="488410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864144" y="5126509"/>
            <a:ext cx="31344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Достроим до ∆АВС </a:t>
            </a:r>
            <a:endParaRPr lang="ru-RU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9542721" y="424318"/>
                <a:ext cx="2086982" cy="13876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𝐶𝐴</m:t>
                          </m:r>
                        </m:num>
                        <m:den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𝐶𝐵</m:t>
                          </m:r>
                        </m:den>
                      </m:f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2721" y="424318"/>
                <a:ext cx="2086982" cy="13876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94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070" y="1266758"/>
            <a:ext cx="8336519" cy="509681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792329" y="5147775"/>
            <a:ext cx="4675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Проведем биссектрису угла С</a:t>
            </a:r>
            <a:endParaRPr lang="ru-RU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9542721" y="424318"/>
                <a:ext cx="2086982" cy="13876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𝐶𝐴</m:t>
                          </m:r>
                        </m:num>
                        <m:den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𝐶𝐵</m:t>
                          </m:r>
                        </m:den>
                      </m:f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2721" y="424318"/>
                <a:ext cx="2086982" cy="13876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771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538" y="1193664"/>
            <a:ext cx="8262890" cy="519498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792329" y="5147775"/>
            <a:ext cx="4036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По свойству биссектрисы</a:t>
            </a:r>
            <a:endParaRPr lang="ru-RU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9542721" y="424318"/>
                <a:ext cx="2086982" cy="13876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𝐶𝐴</m:t>
                          </m:r>
                        </m:num>
                        <m:den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𝐶𝐵</m:t>
                          </m:r>
                        </m:den>
                      </m:f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2721" y="424318"/>
                <a:ext cx="2086982" cy="13876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8578703" y="5766117"/>
                <a:ext cx="2145652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𝐶𝐴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𝐶𝐵</m:t>
                          </m:r>
                        </m:den>
                      </m:f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𝐵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8703" y="5766117"/>
                <a:ext cx="2145652" cy="8094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145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624" y="811777"/>
            <a:ext cx="8221984" cy="534224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771603" y="5094612"/>
            <a:ext cx="33572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Продлим сторону АС</a:t>
            </a:r>
            <a:endParaRPr lang="ru-RU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9542721" y="424318"/>
                <a:ext cx="2086982" cy="13876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𝐶𝐴</m:t>
                          </m:r>
                        </m:num>
                        <m:den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𝐶𝐵</m:t>
                          </m:r>
                        </m:den>
                      </m:f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ru-RU" sz="48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2721" y="424318"/>
                <a:ext cx="2086982" cy="13876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35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500" y="540464"/>
            <a:ext cx="8401967" cy="575129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771603" y="5094612"/>
            <a:ext cx="64203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Проведем биссектрису внешнего угла </a:t>
            </a:r>
          </a:p>
          <a:p>
            <a:r>
              <a:rPr lang="ru-RU" sz="2800" dirty="0" smtClean="0"/>
              <a:t> треугольника при вершине С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4018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411" y="541982"/>
            <a:ext cx="8516503" cy="562858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771603" y="5094612"/>
            <a:ext cx="57477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СЕ – биссектриса внутреннего угла </a:t>
            </a:r>
            <a:r>
              <a:rPr lang="ru-RU" sz="2800" dirty="0"/>
              <a:t>∆</a:t>
            </a:r>
            <a:endParaRPr lang="ru-RU" sz="2800" dirty="0" smtClean="0"/>
          </a:p>
          <a:p>
            <a:r>
              <a:rPr lang="ru-RU" sz="2800" dirty="0" smtClean="0"/>
              <a:t>С</a:t>
            </a:r>
            <a:r>
              <a:rPr lang="en-US" sz="2800" dirty="0" smtClean="0"/>
              <a:t>F</a:t>
            </a:r>
            <a:r>
              <a:rPr lang="ru-RU" sz="2800" dirty="0" smtClean="0"/>
              <a:t> – биссектриса внешнего угла </a:t>
            </a:r>
            <a:r>
              <a:rPr lang="ru-RU" sz="2800" dirty="0"/>
              <a:t>∆</a:t>
            </a:r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1154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411" y="541982"/>
            <a:ext cx="8516503" cy="562858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 rot="1307210">
            <a:off x="5182184" y="1824858"/>
            <a:ext cx="315311" cy="315311"/>
          </a:xfrm>
          <a:prstGeom prst="rect">
            <a:avLst/>
          </a:prstGeom>
          <a:solidFill>
            <a:srgbClr val="C00000">
              <a:alpha val="2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771603" y="5094612"/>
            <a:ext cx="45924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Биссектрисы смежных углов 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перпендикулярны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26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217</Words>
  <Application>Microsoft Office PowerPoint</Application>
  <PresentationFormat>Широкоэкранный</PresentationFormat>
  <Paragraphs>47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Тема Office</vt:lpstr>
      <vt:lpstr>Получение окружности Аполлония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2020-10-22T20:14:04Z</dcterms:created>
  <dcterms:modified xsi:type="dcterms:W3CDTF">2021-02-25T18:24:33Z</dcterms:modified>
</cp:coreProperties>
</file>