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</p:sldIdLst>
  <p:sldSz cx="9144000" cy="5143500" type="screen16x9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0033CC"/>
    <a:srgbClr val="B8E08C"/>
    <a:srgbClr val="EBF7A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130" autoAdjust="0"/>
    <p:restoredTop sz="87621" autoAdjust="0"/>
  </p:normalViewPr>
  <p:slideViewPr>
    <p:cSldViewPr>
      <p:cViewPr varScale="1">
        <p:scale>
          <a:sx n="81" d="100"/>
          <a:sy n="81" d="100"/>
        </p:scale>
        <p:origin x="-65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rPr/>
              <a:pPr/>
              <a:t>6/30/2006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515100" cy="514350"/>
          </a:xfrm>
        </p:spPr>
        <p:txBody>
          <a:bodyPr anchor="ctr"/>
          <a:lstStyle>
            <a:lvl1pPr marL="0" indent="0" algn="l" eaLnBrk="1" latinLnBrk="0" hangingPunct="1">
              <a:buNone/>
              <a:defRPr kumimoji="0" lang="ru-RU" sz="2800">
                <a:solidFill>
                  <a:srgbClr val="FFFFFF"/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 eaLnBrk="1" latinLnBrk="0" hangingPunct="1">
              <a:defRPr kumimoji="0" lang="ru-RU" sz="20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047E157E-8DCB-4F70-A0AF-5EB586A91DD4}" type="datetime1">
              <a:rPr kumimoji="0" lang="ru-RU">
                <a:solidFill>
                  <a:srgbClr val="FFFFFF"/>
                </a:solidFill>
              </a:rPr>
              <a:pPr algn="ctr"/>
              <a:t>10.10.2008</a:t>
            </a:fld>
            <a:endParaRPr kumimoji="0" lang="ru-RU" sz="200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8F82E0A0-C266-4798-8C8F-B9F91E9DA37E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>
            <a:spLocks noGrp="1"/>
          </p:cNvSpPr>
          <p:nvPr>
            <p:ph type="title"/>
          </p:nvPr>
        </p:nvSpPr>
        <p:spPr>
          <a:xfrm>
            <a:off x="2362200" y="2343150"/>
            <a:ext cx="6477000" cy="2038350"/>
          </a:xfrm>
        </p:spPr>
        <p:txBody>
          <a:bodyPr rtlCol="0" anchor="b"/>
          <a:lstStyle>
            <a:lvl1pPr eaLnBrk="1" latinLnBrk="0" hangingPunct="1">
              <a:defRPr kumimoji="0" lang="ru-RU" cap="all" baseline="0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25000">
    <p:fade/>
    <p:sndAc>
      <p:stSnd>
        <p:snd r:embed="rId1" name="click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</p:spTree>
  </p:cSld>
  <p:clrMapOvr>
    <a:masterClrMapping/>
  </p:clrMapOvr>
  <p:transition advTm="25000">
    <p:fade/>
    <p:sndAc>
      <p:stSnd>
        <p:snd r:embed="rId1" name="click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057400"/>
            <a:ext cx="7123113" cy="1254919"/>
          </a:xfrm>
        </p:spPr>
        <p:txBody>
          <a:bodyPr anchor="t"/>
          <a:lstStyle>
            <a:lvl1pPr eaLnBrk="1" latinLnBrk="0" hangingPunct="1">
              <a:buNone/>
              <a:defRPr kumimoji="0" lang="ru-RU" sz="2800">
                <a:solidFill>
                  <a:schemeClr val="tx2"/>
                </a:solidFill>
              </a:defRPr>
            </a:lvl1pPr>
            <a:lvl2pPr eaLnBrk="1" latinLnBrk="0" hangingPunct="1">
              <a:buNone/>
              <a:defRPr kumimoji="0" lang="ru-RU" sz="1800">
                <a:solidFill>
                  <a:schemeClr val="tx1">
                    <a:tint val="75000"/>
                  </a:schemeClr>
                </a:solidFill>
              </a:defRPr>
            </a:lvl2pPr>
            <a:lvl3pPr eaLnBrk="1" latinLnBrk="0" hangingPunct="1">
              <a:buNone/>
              <a:defRPr kumimoji="0" lang="ru-RU" sz="1600">
                <a:solidFill>
                  <a:schemeClr val="tx1">
                    <a:tint val="75000"/>
                  </a:schemeClr>
                </a:solidFill>
              </a:defRPr>
            </a:lvl3pPr>
            <a:lvl4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4pPr>
            <a:lvl5pPr eaLnBrk="1" latinLnBrk="0" hangingPunct="1">
              <a:buNone/>
              <a:defRPr kumimoji="0" lang="ru-RU"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 eaLnBrk="1" latinLnBrk="0" hangingPunct="1">
              <a:buNone/>
              <a:defRPr kumimoji="0" lang="ru-RU" sz="4400" b="0" cap="none">
                <a:solidFill>
                  <a:srgbClr val="FFFFFF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CF9F07-3BC7-4570-B054-79111B0A380C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 eaLnBrk="1" latinLnBrk="0" hangingPunct="1">
              <a:defRPr kumimoji="0" lang="ru-RU" sz="2400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2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40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25000">
    <p:fade/>
    <p:sndAc>
      <p:stSnd>
        <p:snd r:embed="rId1" name="click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352551"/>
            <a:ext cx="3886200" cy="3268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844901" y="1352549"/>
            <a:ext cx="3886200" cy="3268625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 advTm="25000">
    <p:fade/>
    <p:sndAc>
      <p:stSnd>
        <p:snd r:embed="rId1" name="click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8110"/>
            <a:ext cx="8153400" cy="1005840"/>
          </a:xfrm>
        </p:spPr>
        <p:txBody>
          <a:bodyPr anchor="b"/>
          <a:lstStyle>
            <a:lvl1pPr eaLnBrk="1" latinLnBrk="0" hangingPunct="1">
              <a:defRPr kumimoji="0" lang="ru-RU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919818"/>
            <a:ext cx="3886200" cy="26289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extLst/>
          </a:lstStyle>
          <a:p>
            <a:endParaRPr kumimoji="0" lang="ru-RU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09600" y="1362287"/>
            <a:ext cx="3886200" cy="530352"/>
          </a:xfrm>
          <a:solidFill>
            <a:schemeClr val="accent2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4800600" y="1362287"/>
            <a:ext cx="3886200" cy="530352"/>
          </a:xfrm>
          <a:solidFill>
            <a:schemeClr val="accent4"/>
          </a:solidFill>
        </p:spPr>
        <p:txBody>
          <a:bodyPr rtlCol="0" anchor="ctr"/>
          <a:lstStyle>
            <a:lvl1pPr eaLnBrk="1" latinLnBrk="0" hangingPunct="1">
              <a:buFontTx/>
              <a:buNone/>
              <a:defRPr kumimoji="0" lang="ru-RU" sz="2000" b="1">
                <a:solidFill>
                  <a:srgbClr val="FFFFFF"/>
                </a:solidFill>
              </a:defRPr>
            </a:lvl1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advTm="25000">
    <p:fade/>
    <p:sndAc>
      <p:stSnd>
        <p:snd r:embed="rId1" name="click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FADB5D-B7A0-47E3-AD2D-B1A6F8614213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Tm="25000">
    <p:fade/>
    <p:sndAc>
      <p:stSnd>
        <p:snd r:embed="rId1" name="click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968126-03FC-49C0-B9B8-2B561CCC3D90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tx2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Tm="25000">
    <p:fade/>
    <p:sndAc>
      <p:stSnd>
        <p:snd r:embed="rId1" name="click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</p:spPr>
        <p:txBody>
          <a:bodyPr anchor="b"/>
          <a:lstStyle>
            <a:lvl1pPr algn="l" eaLnBrk="1" latinLnBrk="0" hangingPunct="1">
              <a:buNone/>
              <a:defRPr kumimoji="0" lang="ru-RU" sz="4200" b="0"/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9A8198-4617-485E-9585-4840B69DBBA6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ru-RU">
                <a:solidFill>
                  <a:srgbClr val="FFFFFF"/>
                </a:solidFill>
              </a:defRPr>
            </a:lvl1pPr>
            <a:extLst/>
          </a:lstStyle>
          <a:p>
            <a:fld id="{A3F7CB7D-F184-43C7-B6FD-03D728E1BBFF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8750"/>
            <a:ext cx="1600200" cy="3124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 eaLnBrk="1" latinLnBrk="0" hangingPunct="1">
              <a:spcAft>
                <a:spcPts val="1000"/>
              </a:spcAft>
              <a:buNone/>
              <a:defRPr kumimoji="0" lang="ru-RU" sz="1800"/>
            </a:lvl1pPr>
            <a:lvl2pPr eaLnBrk="1" latinLnBrk="0" hangingPunct="1">
              <a:buNone/>
              <a:defRPr kumimoji="0" lang="ru-RU" sz="1200"/>
            </a:lvl2pPr>
            <a:lvl3pPr eaLnBrk="1" latinLnBrk="0" hangingPunct="1">
              <a:buNone/>
              <a:defRPr kumimoji="0" lang="ru-RU" sz="1000"/>
            </a:lvl3pPr>
            <a:lvl4pPr eaLnBrk="1" latinLnBrk="0" hangingPunct="1">
              <a:buNone/>
              <a:defRPr kumimoji="0" lang="ru-RU" sz="900"/>
            </a:lvl4pPr>
            <a:lvl5pPr eaLnBrk="1" latinLnBrk="0" hangingPunct="1"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362200" y="1428750"/>
            <a:ext cx="6400800" cy="32004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</p:spTree>
  </p:cSld>
  <p:clrMapOvr>
    <a:masterClrMapping/>
  </p:clrMapOvr>
  <p:transition advTm="25000">
    <p:fade/>
    <p:sndAc>
      <p:stSnd>
        <p:snd r:embed="rId1" name="click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7668" y="0"/>
            <a:ext cx="7586332" cy="3419856"/>
          </a:xfrm>
          <a:solidFill>
            <a:schemeClr val="tx2">
              <a:shade val="50000"/>
            </a:schemeClr>
          </a:solidFill>
          <a:ln>
            <a:noFill/>
          </a:ln>
        </p:spPr>
        <p:txBody>
          <a:bodyPr/>
          <a:lstStyle>
            <a:lvl1pPr eaLnBrk="1" latinLnBrk="0" hangingPunct="1">
              <a:buNone/>
              <a:defRPr kumimoji="0" lang="ru-RU"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 eaLnBrk="1" latinLnBrk="0" hangingPunct="1">
              <a:buFontTx/>
              <a:buNone/>
              <a:defRPr kumimoji="0" lang="ru-RU" sz="1700"/>
            </a:lvl1pPr>
            <a:lvl2pPr eaLnBrk="1" latinLnBrk="0" hangingPunct="1">
              <a:buFontTx/>
              <a:buNone/>
              <a:defRPr kumimoji="0" lang="ru-RU" sz="1200"/>
            </a:lvl2pPr>
            <a:lvl3pPr eaLnBrk="1" latinLnBrk="0" hangingPunct="1">
              <a:buFontTx/>
              <a:buNone/>
              <a:defRPr kumimoji="0" lang="ru-RU" sz="1000"/>
            </a:lvl3pPr>
            <a:lvl4pPr eaLnBrk="1" latinLnBrk="0" hangingPunct="1">
              <a:buFontTx/>
              <a:buNone/>
              <a:defRPr kumimoji="0" lang="ru-RU" sz="900"/>
            </a:lvl4pPr>
            <a:lvl5pPr eaLnBrk="1" latinLnBrk="0" hangingPunct="1">
              <a:buFontTx/>
              <a:buNone/>
              <a:defRPr kumimoji="0" lang="ru-RU" sz="9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8" name="Rectangle 7"/>
          <p:cNvSpPr/>
          <p:nvPr/>
        </p:nvSpPr>
        <p:spPr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89520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543300"/>
            <a:ext cx="7315200" cy="457200"/>
          </a:xfrm>
        </p:spPr>
        <p:txBody>
          <a:bodyPr anchor="ctr"/>
          <a:lstStyle>
            <a:lvl1pPr algn="l" eaLnBrk="1" latinLnBrk="0" hangingPunct="1">
              <a:buNone/>
              <a:defRPr kumimoji="0" lang="ru-RU" sz="2800" b="0"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 eaLnBrk="1" latinLnBrk="0" hangingPunct="1">
              <a:defRPr kumimoji="0" lang="ru-RU" sz="2800"/>
            </a:lvl1pPr>
            <a:extLst/>
          </a:lstStyle>
          <a:p>
            <a:pPr algn="ctr"/>
            <a:fld id="{8F82E0A0-C266-4798-8C8F-B9F91E9DA37E}" type="slidenum">
              <a:rPr kumimoji="0" lang="ru-RU" sz="28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280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>
            <a:extLst/>
          </a:lstStyle>
          <a:p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25000">
    <p:fade/>
    <p:sndAc>
      <p:stSnd>
        <p:snd r:embed="rId1" name="click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audio" Target="../media/audio1.wav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/>
              <a:pPr/>
              <a:t>6/30/2006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ru-RU"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>
            <a:off x="0" y="112946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/>
          <p:nvPr/>
        </p:nvSpPr>
        <p:spPr>
          <a:xfrm>
            <a:off x="590550" y="112946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12350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lang="ru-RU" sz="1400" b="1">
                <a:solidFill>
                  <a:srgbClr val="FFFFFF"/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advTm="25000">
    <p:fade/>
    <p:sndAc>
      <p:stSnd>
        <p:snd r:embed="rId11" name="click.wav" builtIn="1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lang="ru-RU" sz="42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lang="ru-RU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ru-RU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lang="ru-RU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lang="ru-RU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sz="8000" smtClean="0"/>
              <a:t>1</a:t>
            </a:r>
            <a:endParaRPr lang="ru-RU" sz="8000" dirty="0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500298" y="1500180"/>
          <a:ext cx="5919815" cy="2666772"/>
        </p:xfrm>
        <a:graphic>
          <a:graphicData uri="http://schemas.openxmlformats.org/drawingml/2006/table">
            <a:tbl>
              <a:tblPr/>
              <a:tblGrid>
                <a:gridCol w="845688"/>
                <a:gridCol w="2492613"/>
                <a:gridCol w="845688"/>
                <a:gridCol w="44450"/>
                <a:gridCol w="845688"/>
                <a:gridCol w="845688"/>
              </a:tblGrid>
              <a:tr h="601269">
                <a:tc>
                  <a:txBody>
                    <a:bodyPr/>
                    <a:lstStyle/>
                    <a:p>
                      <a:pPr algn="l" fontAlgn="b"/>
                      <a:endParaRPr lang="ru-RU" sz="28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ru-RU" sz="28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Что означает вычислить степень числа: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1269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1.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latin typeface="Calibri"/>
                        </a:rPr>
                        <a:t>найти сумму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1269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latin typeface="Calibri"/>
                        </a:rPr>
                        <a:t>найти разность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1269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3.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latin typeface="Calibri"/>
                        </a:rPr>
                        <a:t>найти произведение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sz="8000" smtClean="0"/>
              <a:t>2</a:t>
            </a:r>
            <a:endParaRPr sz="8000" smtClean="0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00298" y="1643056"/>
          <a:ext cx="4437085" cy="2533664"/>
        </p:xfrm>
        <a:graphic>
          <a:graphicData uri="http://schemas.openxmlformats.org/drawingml/2006/table">
            <a:tbl>
              <a:tblPr/>
              <a:tblGrid>
                <a:gridCol w="1256519"/>
                <a:gridCol w="465923"/>
                <a:gridCol w="2714643"/>
              </a:tblGrid>
              <a:tr h="633416">
                <a:tc>
                  <a:txBody>
                    <a:bodyPr/>
                    <a:lstStyle/>
                    <a:p>
                      <a:pPr algn="l" fontAlgn="b"/>
                      <a:endParaRPr lang="ru-RU" sz="32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3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Вычисли: 7²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3416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 dirty="0">
                          <a:latin typeface="Calibri"/>
                        </a:rPr>
                        <a:t>1.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200" b="0" i="0" u="none" strike="noStrike" dirty="0"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200" b="0" i="0" u="none" strike="noStrike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416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200" b="0" i="0" u="none" strike="noStrike"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200" b="0" i="0" u="none" strike="noStrike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33416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latin typeface="Calibri"/>
                        </a:rPr>
                        <a:t>3.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3200" b="0" i="0" u="none" strike="noStrike"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3200" b="0" i="0" u="none" strike="noStrike" dirty="0"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sz="8000" smtClean="0"/>
              <a:t>3</a:t>
            </a: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71736" y="1000114"/>
          <a:ext cx="3917972" cy="2794229"/>
        </p:xfrm>
        <a:graphic>
          <a:graphicData uri="http://schemas.openxmlformats.org/drawingml/2006/table">
            <a:tbl>
              <a:tblPr/>
              <a:tblGrid>
                <a:gridCol w="428628"/>
                <a:gridCol w="3489344"/>
              </a:tblGrid>
              <a:tr h="1302614">
                <a:tc>
                  <a:txBody>
                    <a:bodyPr/>
                    <a:lstStyle/>
                    <a:p>
                      <a:pPr algn="l" fontAlgn="b"/>
                      <a:endParaRPr lang="ru-RU" sz="32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Вычисли: 5³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1784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latin typeface="Calibri"/>
                        </a:rPr>
                        <a:t>1.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0" i="0" u="none" strike="noStrike" dirty="0"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1784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0" i="0" u="none" strike="noStrike" dirty="0"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1784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b="0" i="0" u="none" strike="noStrike">
                          <a:latin typeface="Calibri"/>
                        </a:rPr>
                        <a:t>3.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0" i="0" u="none" strike="noStrike" dirty="0"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571472" y="1428742"/>
            <a:ext cx="1600200" cy="3124200"/>
          </a:xfrm>
        </p:spPr>
        <p:txBody>
          <a:bodyPr>
            <a:normAutofit/>
          </a:bodyPr>
          <a:lstStyle/>
          <a:p>
            <a:r>
              <a:rPr sz="8000" smtClean="0"/>
              <a:t>4</a:t>
            </a:r>
            <a:endParaRPr sz="8000" smtClean="0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714612" y="2143122"/>
          <a:ext cx="6096007" cy="1849096"/>
        </p:xfrm>
        <a:graphic>
          <a:graphicData uri="http://schemas.openxmlformats.org/drawingml/2006/table">
            <a:tbl>
              <a:tblPr/>
              <a:tblGrid>
                <a:gridCol w="361245"/>
                <a:gridCol w="853201"/>
                <a:gridCol w="61199"/>
                <a:gridCol w="361245"/>
                <a:gridCol w="361245"/>
                <a:gridCol w="361245"/>
                <a:gridCol w="361245"/>
                <a:gridCol w="361245"/>
                <a:gridCol w="361245"/>
                <a:gridCol w="361245"/>
                <a:gridCol w="485422"/>
                <a:gridCol w="361245"/>
                <a:gridCol w="361245"/>
                <a:gridCol w="361245"/>
                <a:gridCol w="361245"/>
                <a:gridCol w="361245"/>
              </a:tblGrid>
              <a:tr h="462274">
                <a:tc>
                  <a:txBody>
                    <a:bodyPr/>
                    <a:lstStyle/>
                    <a:p>
                      <a:pPr algn="l" fontAlgn="b"/>
                      <a:endParaRPr lang="ru-RU" sz="28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b"/>
                      <a:r>
                        <a:rPr lang="ru-RU" sz="28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Угадайте корень уравнения: у²  =  81</a:t>
                      </a: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2274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1. </a:t>
                      </a: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 smtClean="0">
                          <a:latin typeface="Calibri"/>
                        </a:rPr>
                        <a:t>y=</a:t>
                      </a:r>
                      <a:r>
                        <a:rPr lang="ru-RU" sz="2800" b="0" i="0" u="none" strike="noStrike" dirty="0" smtClean="0">
                          <a:latin typeface="Calibri"/>
                        </a:rPr>
                        <a:t>9</a:t>
                      </a:r>
                      <a:endParaRPr lang="ru-RU" sz="2800" b="0" i="0" u="none" strike="noStrike" dirty="0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274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 smtClean="0">
                          <a:latin typeface="Calibri"/>
                        </a:rPr>
                        <a:t>y=</a:t>
                      </a:r>
                      <a:r>
                        <a:rPr lang="ru-RU" sz="2800" b="0" i="0" u="none" strike="noStrike" dirty="0" smtClean="0">
                          <a:latin typeface="Calibri"/>
                        </a:rPr>
                        <a:t>3</a:t>
                      </a:r>
                      <a:endParaRPr lang="ru-RU" sz="2800" b="0" i="0" u="none" strike="noStrike" dirty="0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2274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3.</a:t>
                      </a: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 smtClean="0">
                          <a:latin typeface="Calibri"/>
                        </a:rPr>
                        <a:t>y=</a:t>
                      </a:r>
                      <a:r>
                        <a:rPr lang="ru-RU" sz="2800" b="0" i="0" u="none" strike="noStrike" dirty="0" smtClean="0">
                          <a:latin typeface="Calibri"/>
                        </a:rPr>
                        <a:t>27</a:t>
                      </a:r>
                      <a:endParaRPr lang="ru-RU" sz="2800" b="0" i="0" u="none" strike="noStrike" dirty="0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 dirty="0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 dirty="0">
                        <a:latin typeface="Calibri"/>
                      </a:endParaRPr>
                    </a:p>
                  </a:txBody>
                  <a:tcPr marL="5637" marR="5637" marT="56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sz="8000" smtClean="0"/>
              <a:t>5</a:t>
            </a:r>
            <a:endParaRPr sz="8000" smtClean="0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714612" y="2000246"/>
          <a:ext cx="6095994" cy="1819924"/>
        </p:xfrm>
        <a:graphic>
          <a:graphicData uri="http://schemas.openxmlformats.org/drawingml/2006/table">
            <a:tbl>
              <a:tblPr/>
              <a:tblGrid>
                <a:gridCol w="355322"/>
                <a:gridCol w="999344"/>
                <a:gridCol w="355322"/>
                <a:gridCol w="355322"/>
                <a:gridCol w="355322"/>
                <a:gridCol w="355322"/>
                <a:gridCol w="355322"/>
                <a:gridCol w="355322"/>
                <a:gridCol w="355322"/>
                <a:gridCol w="355322"/>
                <a:gridCol w="477464"/>
                <a:gridCol w="355322"/>
                <a:gridCol w="355322"/>
                <a:gridCol w="355322"/>
                <a:gridCol w="355322"/>
              </a:tblGrid>
              <a:tr h="454981">
                <a:tc gridSpan="15">
                  <a:txBody>
                    <a:bodyPr/>
                    <a:lstStyle/>
                    <a:p>
                      <a:pPr algn="l" fontAlgn="b"/>
                      <a:r>
                        <a:rPr lang="ru-RU" sz="28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Найдите значение выражения 4² + 3²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98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1.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latin typeface="Calibri"/>
                        </a:rPr>
                        <a:t>14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8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latin typeface="Calibri"/>
                        </a:rPr>
                        <a:t>25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8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3.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latin typeface="Calibri"/>
                        </a:rPr>
                        <a:t>49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 dirty="0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sz="8000" smtClean="0"/>
              <a:t>6</a:t>
            </a: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71736" y="1928808"/>
          <a:ext cx="6095994" cy="1819924"/>
        </p:xfrm>
        <a:graphic>
          <a:graphicData uri="http://schemas.openxmlformats.org/drawingml/2006/table">
            <a:tbl>
              <a:tblPr/>
              <a:tblGrid>
                <a:gridCol w="355322"/>
                <a:gridCol w="999344"/>
                <a:gridCol w="355322"/>
                <a:gridCol w="355322"/>
                <a:gridCol w="355322"/>
                <a:gridCol w="355322"/>
                <a:gridCol w="355322"/>
                <a:gridCol w="355322"/>
                <a:gridCol w="355322"/>
                <a:gridCol w="355322"/>
                <a:gridCol w="477464"/>
                <a:gridCol w="355322"/>
                <a:gridCol w="355322"/>
                <a:gridCol w="355322"/>
                <a:gridCol w="355322"/>
              </a:tblGrid>
              <a:tr h="454981">
                <a:tc gridSpan="15">
                  <a:txBody>
                    <a:bodyPr/>
                    <a:lstStyle/>
                    <a:p>
                      <a:pPr algn="l" fontAlgn="b"/>
                      <a:r>
                        <a:rPr lang="ru-RU" sz="28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Найдите значение выражения 2³ + 3³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98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1.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latin typeface="Calibri"/>
                        </a:rPr>
                        <a:t>35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8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latin typeface="Calibri"/>
                        </a:rPr>
                        <a:t>15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98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>
                          <a:latin typeface="Calibri"/>
                        </a:rPr>
                        <a:t>3. 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latin typeface="Calibri"/>
                        </a:rPr>
                        <a:t>125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 dirty="0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sz="8000" smtClean="0"/>
              <a:t>7</a:t>
            </a:r>
            <a:endParaRPr sz="8000" smtClean="0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71736" y="1785932"/>
          <a:ext cx="6095998" cy="1719744"/>
        </p:xfrm>
        <a:graphic>
          <a:graphicData uri="http://schemas.openxmlformats.org/drawingml/2006/table">
            <a:tbl>
              <a:tblPr/>
              <a:tblGrid>
                <a:gridCol w="335752"/>
                <a:gridCol w="944303"/>
                <a:gridCol w="335752"/>
                <a:gridCol w="335752"/>
                <a:gridCol w="335752"/>
                <a:gridCol w="335752"/>
                <a:gridCol w="335752"/>
                <a:gridCol w="335752"/>
                <a:gridCol w="335752"/>
                <a:gridCol w="335752"/>
                <a:gridCol w="451167"/>
                <a:gridCol w="335752"/>
                <a:gridCol w="335752"/>
                <a:gridCol w="335752"/>
                <a:gridCol w="335752"/>
                <a:gridCol w="335752"/>
              </a:tblGrid>
              <a:tr h="429936">
                <a:tc>
                  <a:txBody>
                    <a:bodyPr/>
                    <a:lstStyle/>
                    <a:p>
                      <a:pPr algn="l" fontAlgn="b"/>
                      <a:endParaRPr lang="ru-RU" sz="2600" b="1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4">
                  <a:txBody>
                    <a:bodyPr/>
                    <a:lstStyle/>
                    <a:p>
                      <a:pPr algn="l" fontAlgn="b"/>
                      <a:r>
                        <a:rPr lang="ru-RU" sz="2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Найди значение выражения: (5 + 4)²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936">
                <a:tc>
                  <a:txBody>
                    <a:bodyPr/>
                    <a:lstStyle/>
                    <a:p>
                      <a:pPr algn="l" fontAlgn="b"/>
                      <a:r>
                        <a:rPr lang="ru-RU" sz="2600" b="0" i="0" u="none" strike="noStrike">
                          <a:latin typeface="Calibri"/>
                        </a:rPr>
                        <a:t>1.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600" b="0" i="0" u="none" strike="noStrike">
                          <a:latin typeface="Calibri"/>
                        </a:rPr>
                        <a:t>31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936">
                <a:tc>
                  <a:txBody>
                    <a:bodyPr/>
                    <a:lstStyle/>
                    <a:p>
                      <a:pPr algn="l" fontAlgn="b"/>
                      <a:r>
                        <a:rPr lang="ru-RU" sz="26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600" b="0" i="0" u="none" strike="noStrike">
                          <a:latin typeface="Calibri"/>
                        </a:rPr>
                        <a:t>81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936">
                <a:tc>
                  <a:txBody>
                    <a:bodyPr/>
                    <a:lstStyle/>
                    <a:p>
                      <a:pPr algn="l" fontAlgn="b"/>
                      <a:r>
                        <a:rPr lang="ru-RU" sz="2600" b="0" i="0" u="none" strike="noStrike">
                          <a:latin typeface="Calibri"/>
                        </a:rPr>
                        <a:t>3.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600" b="0" i="0" u="none" strike="noStrike">
                          <a:latin typeface="Calibri"/>
                        </a:rPr>
                        <a:t>18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 dirty="0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sz="8000" smtClean="0"/>
              <a:t>8</a:t>
            </a:r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643174" y="1857370"/>
          <a:ext cx="6095998" cy="1719744"/>
        </p:xfrm>
        <a:graphic>
          <a:graphicData uri="http://schemas.openxmlformats.org/drawingml/2006/table">
            <a:tbl>
              <a:tblPr/>
              <a:tblGrid>
                <a:gridCol w="335752"/>
                <a:gridCol w="944303"/>
                <a:gridCol w="335752"/>
                <a:gridCol w="335752"/>
                <a:gridCol w="335752"/>
                <a:gridCol w="335752"/>
                <a:gridCol w="335752"/>
                <a:gridCol w="335752"/>
                <a:gridCol w="335752"/>
                <a:gridCol w="335752"/>
                <a:gridCol w="451167"/>
                <a:gridCol w="335752"/>
                <a:gridCol w="335752"/>
                <a:gridCol w="335752"/>
                <a:gridCol w="335752"/>
                <a:gridCol w="335752"/>
              </a:tblGrid>
              <a:tr h="429936">
                <a:tc>
                  <a:txBody>
                    <a:bodyPr/>
                    <a:lstStyle/>
                    <a:p>
                      <a:pPr algn="l" fontAlgn="b"/>
                      <a:endParaRPr lang="ru-RU" sz="2600" b="1" i="0" u="none" strike="noStrike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5">
                  <a:txBody>
                    <a:bodyPr/>
                    <a:lstStyle/>
                    <a:p>
                      <a:pPr algn="l" fontAlgn="b"/>
                      <a:r>
                        <a:rPr lang="ru-RU" sz="2600" b="1" i="0" u="none" strike="noStrike">
                          <a:solidFill>
                            <a:srgbClr val="0000FF"/>
                          </a:solidFill>
                          <a:latin typeface="Calibri"/>
                        </a:rPr>
                        <a:t>Найдите значение выражение: (7 - 4)³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9936">
                <a:tc>
                  <a:txBody>
                    <a:bodyPr/>
                    <a:lstStyle/>
                    <a:p>
                      <a:pPr algn="l" fontAlgn="b"/>
                      <a:r>
                        <a:rPr lang="ru-RU" sz="2600" b="0" i="0" u="none" strike="noStrike">
                          <a:latin typeface="Calibri"/>
                        </a:rPr>
                        <a:t>1.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600" b="0" i="0" u="none" strike="noStrike">
                          <a:latin typeface="Calibri"/>
                        </a:rPr>
                        <a:t>9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936">
                <a:tc>
                  <a:txBody>
                    <a:bodyPr/>
                    <a:lstStyle/>
                    <a:p>
                      <a:pPr algn="l" fontAlgn="b"/>
                      <a:r>
                        <a:rPr lang="ru-RU" sz="2600" b="0" i="0" u="none" strike="noStrike">
                          <a:latin typeface="Calibri"/>
                        </a:rPr>
                        <a:t>2.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600" b="0" i="0" u="none" strike="noStrike">
                          <a:latin typeface="Calibri"/>
                        </a:rPr>
                        <a:t>23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9936">
                <a:tc>
                  <a:txBody>
                    <a:bodyPr/>
                    <a:lstStyle/>
                    <a:p>
                      <a:pPr algn="l" fontAlgn="b"/>
                      <a:r>
                        <a:rPr lang="ru-RU" sz="2600" b="0" i="0" u="none" strike="noStrike">
                          <a:latin typeface="Calibri"/>
                        </a:rPr>
                        <a:t>3.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600" b="0" i="0" u="none" strike="noStrike">
                          <a:latin typeface="Calibri"/>
                        </a:rPr>
                        <a:t>27</a:t>
                      </a: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99CC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>
                        <a:solidFill>
                          <a:srgbClr val="FF00FF"/>
                        </a:solidFill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600" b="0" i="0" u="none" strike="noStrike" dirty="0">
                        <a:latin typeface="Calibri"/>
                      </a:endParaRPr>
                    </a:p>
                  </a:txBody>
                  <a:tcPr marL="5243" marR="5243" marT="52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25000">
    <p:fade/>
    <p:sndAc>
      <p:stSnd>
        <p:snd r:embed="rId3" name="click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 presentation</Template>
  <TotalTime>0</TotalTime>
  <Words>141</Words>
  <PresentationFormat>Экран (16:9)</PresentationFormat>
  <Paragraphs>72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Widescreen presentation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2008-10-06T16:49:48Z</dcterms:created>
  <dcterms:modified xsi:type="dcterms:W3CDTF">2008-10-10T01:39:12Z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  <property fmtid="{D5CDD505-2E9C-101B-9397-08002B2CF9AE}" pid="4" name="_TemplateID">
    <vt:lpwstr>TC101769301049</vt:lpwstr>
  </property>
</Properties>
</file>