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33CC"/>
    <a:srgbClr val="B8E08C"/>
    <a:srgbClr val="EBF7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0" autoAdjust="0"/>
    <p:restoredTop sz="87621" autoAdjust="0"/>
  </p:normalViewPr>
  <p:slideViewPr>
    <p:cSldViewPr>
      <p:cViewPr varScale="1">
        <p:scale>
          <a:sx n="81" d="100"/>
          <a:sy n="81" d="100"/>
        </p:scale>
        <p:origin x="-65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10.10.2008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25000">
    <p:fade/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ransition advTm="25000">
    <p:fade/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5000">
    <p:fade/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advTm="25000">
    <p:fade/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Tm="25000">
    <p:fade/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Tm="25000">
    <p:fade/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5000">
    <p:fade/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ransition advTm="25000">
    <p:fade/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25000">
    <p:fade/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advTm="25000">
    <p:fade/>
    <p:sndAc>
      <p:stSnd>
        <p:snd r:embed="rId11" name="click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sz="8000" smtClean="0"/>
              <a:t>1</a:t>
            </a:r>
            <a:endParaRPr lang="ru-RU" sz="8000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00298" y="1500180"/>
          <a:ext cx="5919815" cy="2666772"/>
        </p:xfrm>
        <a:graphic>
          <a:graphicData uri="http://schemas.openxmlformats.org/drawingml/2006/table">
            <a:tbl>
              <a:tblPr/>
              <a:tblGrid>
                <a:gridCol w="845688"/>
                <a:gridCol w="2492613"/>
                <a:gridCol w="845688"/>
                <a:gridCol w="44450"/>
                <a:gridCol w="845688"/>
                <a:gridCol w="845688"/>
              </a:tblGrid>
              <a:tr h="601269"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Что означает вычислить степень числа: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26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1.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latin typeface="Calibri"/>
                        </a:rPr>
                        <a:t>найти сумму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126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latin typeface="Calibri"/>
                        </a:rPr>
                        <a:t>найти разность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126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latin typeface="Calibri"/>
                        </a:rPr>
                        <a:t>найти произведение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sz="8000" smtClean="0"/>
              <a:t>2</a:t>
            </a:r>
            <a:endParaRPr sz="8000" smtClean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0298" y="1643056"/>
          <a:ext cx="4437085" cy="2533664"/>
        </p:xfrm>
        <a:graphic>
          <a:graphicData uri="http://schemas.openxmlformats.org/drawingml/2006/table">
            <a:tbl>
              <a:tblPr/>
              <a:tblGrid>
                <a:gridCol w="1256519"/>
                <a:gridCol w="465923"/>
                <a:gridCol w="2714643"/>
              </a:tblGrid>
              <a:tr h="633416">
                <a:tc>
                  <a:txBody>
                    <a:bodyPr/>
                    <a:lstStyle/>
                    <a:p>
                      <a:pPr algn="l" fontAlgn="b"/>
                      <a:endParaRPr lang="ru-RU" sz="32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32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Вычисли: 7²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416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416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416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sz="8000" smtClean="0"/>
              <a:t>3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71736" y="1000114"/>
          <a:ext cx="3917972" cy="2794229"/>
        </p:xfrm>
        <a:graphic>
          <a:graphicData uri="http://schemas.openxmlformats.org/drawingml/2006/table">
            <a:tbl>
              <a:tblPr/>
              <a:tblGrid>
                <a:gridCol w="428628"/>
                <a:gridCol w="3489344"/>
              </a:tblGrid>
              <a:tr h="1302614">
                <a:tc>
                  <a:txBody>
                    <a:bodyPr/>
                    <a:lstStyle/>
                    <a:p>
                      <a:pPr algn="l" fontAlgn="b"/>
                      <a:endParaRPr lang="ru-RU" sz="32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Вычисли: 5³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84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84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84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571472" y="1428742"/>
            <a:ext cx="1600200" cy="3124200"/>
          </a:xfrm>
        </p:spPr>
        <p:txBody>
          <a:bodyPr>
            <a:normAutofit/>
          </a:bodyPr>
          <a:lstStyle/>
          <a:p>
            <a:r>
              <a:rPr sz="8000" smtClean="0"/>
              <a:t>4</a:t>
            </a:r>
            <a:endParaRPr sz="8000" smtClean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14612" y="2143122"/>
          <a:ext cx="6096007" cy="1849096"/>
        </p:xfrm>
        <a:graphic>
          <a:graphicData uri="http://schemas.openxmlformats.org/drawingml/2006/table">
            <a:tbl>
              <a:tblPr/>
              <a:tblGrid>
                <a:gridCol w="361245"/>
                <a:gridCol w="853201"/>
                <a:gridCol w="61199"/>
                <a:gridCol w="361245"/>
                <a:gridCol w="361245"/>
                <a:gridCol w="361245"/>
                <a:gridCol w="361245"/>
                <a:gridCol w="361245"/>
                <a:gridCol w="361245"/>
                <a:gridCol w="361245"/>
                <a:gridCol w="485422"/>
                <a:gridCol w="361245"/>
                <a:gridCol w="361245"/>
                <a:gridCol w="361245"/>
                <a:gridCol w="361245"/>
                <a:gridCol w="361245"/>
              </a:tblGrid>
              <a:tr h="462274"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Угадайте корень уравнения: у²  =  81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27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1. 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latin typeface="Calibri"/>
                        </a:rPr>
                        <a:t>y=</a:t>
                      </a:r>
                      <a:r>
                        <a:rPr lang="ru-RU" sz="2800" b="0" i="0" u="none" strike="noStrike" dirty="0" smtClean="0">
                          <a:latin typeface="Calibri"/>
                        </a:rPr>
                        <a:t>9</a:t>
                      </a:r>
                      <a:endParaRPr lang="ru-RU" sz="2800" b="0" i="0" u="none" strike="noStrike" dirty="0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27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2.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latin typeface="Calibri"/>
                        </a:rPr>
                        <a:t>y=</a:t>
                      </a:r>
                      <a:r>
                        <a:rPr lang="ru-RU" sz="2800" b="0" i="0" u="none" strike="noStrike" dirty="0" smtClean="0">
                          <a:latin typeface="Calibri"/>
                        </a:rPr>
                        <a:t>3</a:t>
                      </a:r>
                      <a:endParaRPr lang="ru-RU" sz="2800" b="0" i="0" u="none" strike="noStrike" dirty="0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27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3.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latin typeface="Calibri"/>
                        </a:rPr>
                        <a:t>y=</a:t>
                      </a:r>
                      <a:r>
                        <a:rPr lang="ru-RU" sz="2800" b="0" i="0" u="none" strike="noStrike" dirty="0" smtClean="0">
                          <a:latin typeface="Calibri"/>
                        </a:rPr>
                        <a:t>27</a:t>
                      </a:r>
                      <a:endParaRPr lang="ru-RU" sz="2800" b="0" i="0" u="none" strike="noStrike" dirty="0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latin typeface="Calibri"/>
                      </a:endParaRP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sz="8000" smtClean="0"/>
              <a:t>5</a:t>
            </a:r>
            <a:endParaRPr sz="8000" smtClean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714612" y="2000246"/>
          <a:ext cx="6095994" cy="1819924"/>
        </p:xfrm>
        <a:graphic>
          <a:graphicData uri="http://schemas.openxmlformats.org/drawingml/2006/table">
            <a:tbl>
              <a:tblPr/>
              <a:tblGrid>
                <a:gridCol w="355322"/>
                <a:gridCol w="999344"/>
                <a:gridCol w="355322"/>
                <a:gridCol w="355322"/>
                <a:gridCol w="355322"/>
                <a:gridCol w="355322"/>
                <a:gridCol w="355322"/>
                <a:gridCol w="355322"/>
                <a:gridCol w="355322"/>
                <a:gridCol w="355322"/>
                <a:gridCol w="477464"/>
                <a:gridCol w="355322"/>
                <a:gridCol w="355322"/>
                <a:gridCol w="355322"/>
                <a:gridCol w="355322"/>
              </a:tblGrid>
              <a:tr h="454981">
                <a:tc gridSpan="15"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Найдите значение выражения 4² + 3²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981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1.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latin typeface="Calibri"/>
                        </a:rPr>
                        <a:t>14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981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2.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latin typeface="Calibri"/>
                        </a:rPr>
                        <a:t>25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981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3.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latin typeface="Calibri"/>
                        </a:rPr>
                        <a:t>49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sz="8000" smtClean="0"/>
              <a:t>6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71736" y="1928808"/>
          <a:ext cx="6095994" cy="1819924"/>
        </p:xfrm>
        <a:graphic>
          <a:graphicData uri="http://schemas.openxmlformats.org/drawingml/2006/table">
            <a:tbl>
              <a:tblPr/>
              <a:tblGrid>
                <a:gridCol w="355322"/>
                <a:gridCol w="999344"/>
                <a:gridCol w="355322"/>
                <a:gridCol w="355322"/>
                <a:gridCol w="355322"/>
                <a:gridCol w="355322"/>
                <a:gridCol w="355322"/>
                <a:gridCol w="355322"/>
                <a:gridCol w="355322"/>
                <a:gridCol w="355322"/>
                <a:gridCol w="477464"/>
                <a:gridCol w="355322"/>
                <a:gridCol w="355322"/>
                <a:gridCol w="355322"/>
                <a:gridCol w="355322"/>
              </a:tblGrid>
              <a:tr h="454981">
                <a:tc gridSpan="15"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Найдите значение выражения 2³ + 3³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981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1.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latin typeface="Calibri"/>
                        </a:rPr>
                        <a:t>35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981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2.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latin typeface="Calibri"/>
                        </a:rPr>
                        <a:t>15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981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latin typeface="Calibri"/>
                        </a:rPr>
                        <a:t>3. 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latin typeface="Calibri"/>
                        </a:rPr>
                        <a:t>125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sz="8000" smtClean="0"/>
              <a:t>7</a:t>
            </a:r>
            <a:endParaRPr sz="8000" smtClean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71736" y="1785932"/>
          <a:ext cx="6095998" cy="1719744"/>
        </p:xfrm>
        <a:graphic>
          <a:graphicData uri="http://schemas.openxmlformats.org/drawingml/2006/table">
            <a:tbl>
              <a:tblPr/>
              <a:tblGrid>
                <a:gridCol w="335752"/>
                <a:gridCol w="944303"/>
                <a:gridCol w="335752"/>
                <a:gridCol w="335752"/>
                <a:gridCol w="335752"/>
                <a:gridCol w="335752"/>
                <a:gridCol w="335752"/>
                <a:gridCol w="335752"/>
                <a:gridCol w="335752"/>
                <a:gridCol w="335752"/>
                <a:gridCol w="451167"/>
                <a:gridCol w="335752"/>
                <a:gridCol w="335752"/>
                <a:gridCol w="335752"/>
                <a:gridCol w="335752"/>
                <a:gridCol w="335752"/>
              </a:tblGrid>
              <a:tr h="429936">
                <a:tc>
                  <a:txBody>
                    <a:bodyPr/>
                    <a:lstStyle/>
                    <a:p>
                      <a:pPr algn="l" fontAlgn="b"/>
                      <a:endParaRPr lang="ru-RU" sz="2600" b="1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b"/>
                      <a:r>
                        <a:rPr lang="ru-RU" sz="2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Найди значение выражения: (5 + 4)²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936"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>
                          <a:latin typeface="Calibri"/>
                        </a:rPr>
                        <a:t>1.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latin typeface="Calibri"/>
                        </a:rPr>
                        <a:t>31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936"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>
                          <a:latin typeface="Calibri"/>
                        </a:rPr>
                        <a:t>2.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latin typeface="Calibri"/>
                        </a:rPr>
                        <a:t>81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936"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>
                          <a:latin typeface="Calibri"/>
                        </a:rPr>
                        <a:t>3.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latin typeface="Calibri"/>
                        </a:rPr>
                        <a:t>18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 dirty="0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sz="8000" smtClean="0"/>
              <a:t>8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643174" y="1857370"/>
          <a:ext cx="6095998" cy="1719744"/>
        </p:xfrm>
        <a:graphic>
          <a:graphicData uri="http://schemas.openxmlformats.org/drawingml/2006/table">
            <a:tbl>
              <a:tblPr/>
              <a:tblGrid>
                <a:gridCol w="335752"/>
                <a:gridCol w="944303"/>
                <a:gridCol w="335752"/>
                <a:gridCol w="335752"/>
                <a:gridCol w="335752"/>
                <a:gridCol w="335752"/>
                <a:gridCol w="335752"/>
                <a:gridCol w="335752"/>
                <a:gridCol w="335752"/>
                <a:gridCol w="335752"/>
                <a:gridCol w="451167"/>
                <a:gridCol w="335752"/>
                <a:gridCol w="335752"/>
                <a:gridCol w="335752"/>
                <a:gridCol w="335752"/>
                <a:gridCol w="335752"/>
              </a:tblGrid>
              <a:tr h="429936">
                <a:tc>
                  <a:txBody>
                    <a:bodyPr/>
                    <a:lstStyle/>
                    <a:p>
                      <a:pPr algn="l" fontAlgn="b"/>
                      <a:endParaRPr lang="ru-RU" sz="2600" b="1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ru-RU" sz="2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Найдите значение выражение: (7 - 4)³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936"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>
                          <a:latin typeface="Calibri"/>
                        </a:rPr>
                        <a:t>1.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latin typeface="Calibri"/>
                        </a:rPr>
                        <a:t>9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936"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>
                          <a:latin typeface="Calibri"/>
                        </a:rPr>
                        <a:t>2.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latin typeface="Calibri"/>
                        </a:rPr>
                        <a:t>23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936"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>
                          <a:latin typeface="Calibri"/>
                        </a:rPr>
                        <a:t>3.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latin typeface="Calibri"/>
                        </a:rPr>
                        <a:t>27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99CC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600" b="0" i="0" u="none" strike="noStrike" dirty="0">
                        <a:latin typeface="Calibri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presentation</Template>
  <TotalTime>0</TotalTime>
  <Words>141</Words>
  <PresentationFormat>Экран (16:9)</PresentationFormat>
  <Paragraphs>72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Widescreen presentation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2008-10-06T16:49:48Z</dcterms:created>
  <dcterms:modified xsi:type="dcterms:W3CDTF">2008-10-10T01:39:12Z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TemplateID">
    <vt:lpwstr>TC101769301049</vt:lpwstr>
  </property>
</Properties>
</file>